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67" r:id="rId4"/>
    <p:sldId id="268" r:id="rId5"/>
    <p:sldId id="270" r:id="rId6"/>
    <p:sldId id="287" r:id="rId7"/>
    <p:sldId id="271" r:id="rId8"/>
    <p:sldId id="278" r:id="rId9"/>
    <p:sldId id="297" r:id="rId10"/>
    <p:sldId id="274" r:id="rId11"/>
    <p:sldId id="273" r:id="rId12"/>
    <p:sldId id="291" r:id="rId13"/>
    <p:sldId id="279" r:id="rId14"/>
    <p:sldId id="282" r:id="rId15"/>
    <p:sldId id="275" r:id="rId16"/>
    <p:sldId id="272" r:id="rId17"/>
    <p:sldId id="296" r:id="rId18"/>
    <p:sldId id="286" r:id="rId19"/>
    <p:sldId id="288" r:id="rId20"/>
    <p:sldId id="292" r:id="rId21"/>
    <p:sldId id="294" r:id="rId22"/>
    <p:sldId id="295" r:id="rId23"/>
    <p:sldId id="276" r:id="rId24"/>
    <p:sldId id="285" r:id="rId25"/>
    <p:sldId id="277" r:id="rId26"/>
    <p:sldId id="289" r:id="rId27"/>
    <p:sldId id="290" r:id="rId28"/>
    <p:sldId id="293" r:id="rId29"/>
    <p:sldId id="280" r:id="rId30"/>
    <p:sldId id="284" r:id="rId31"/>
    <p:sldId id="298" r:id="rId32"/>
    <p:sldId id="299" r:id="rId33"/>
    <p:sldId id="300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5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1A6DC2-5E3E-4B1A-AF82-9B15EC5DF6B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F7F269-6D8C-491A-AC0D-D561A98A86F8}">
      <dgm:prSet phldrT="[Text]"/>
      <dgm:spPr/>
      <dgm:t>
        <a:bodyPr/>
        <a:lstStyle/>
        <a:p>
          <a:r>
            <a:rPr lang="en-US" dirty="0"/>
            <a:t>GCF</a:t>
          </a:r>
        </a:p>
      </dgm:t>
    </dgm:pt>
    <dgm:pt modelId="{55E474F3-5CC5-4112-B4B2-924A101AEED1}" type="parTrans" cxnId="{9275C91E-A0E7-48A2-B782-FB2A9810E557}">
      <dgm:prSet/>
      <dgm:spPr/>
      <dgm:t>
        <a:bodyPr/>
        <a:lstStyle/>
        <a:p>
          <a:endParaRPr lang="en-US"/>
        </a:p>
      </dgm:t>
    </dgm:pt>
    <dgm:pt modelId="{D62E8DBA-F284-4349-A3D0-C7D299C1AC7B}" type="sibTrans" cxnId="{9275C91E-A0E7-48A2-B782-FB2A9810E557}">
      <dgm:prSet/>
      <dgm:spPr/>
      <dgm:t>
        <a:bodyPr/>
        <a:lstStyle/>
        <a:p>
          <a:endParaRPr lang="en-US"/>
        </a:p>
      </dgm:t>
    </dgm:pt>
    <dgm:pt modelId="{FCFCEF33-AB54-4D54-B6E0-74677905B812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>
          <a:prstDash val="dash"/>
        </a:ln>
      </dgm:spPr>
      <dgm:t>
        <a:bodyPr/>
        <a:lstStyle/>
        <a:p>
          <a:r>
            <a:rPr lang="en-US" dirty="0"/>
            <a:t>NDA</a:t>
          </a:r>
        </a:p>
      </dgm:t>
    </dgm:pt>
    <dgm:pt modelId="{A443B617-7534-448A-9502-D8D20708D1E9}" type="parTrans" cxnId="{14D45C35-73B1-46EF-A75C-47B1F68BEA41}">
      <dgm:prSet/>
      <dgm:spPr/>
      <dgm:t>
        <a:bodyPr/>
        <a:lstStyle/>
        <a:p>
          <a:endParaRPr lang="en-US"/>
        </a:p>
      </dgm:t>
    </dgm:pt>
    <dgm:pt modelId="{74CE3731-F7C7-403F-BC33-8A4068525CA2}" type="sibTrans" cxnId="{14D45C35-73B1-46EF-A75C-47B1F68BEA41}">
      <dgm:prSet/>
      <dgm:spPr/>
      <dgm:t>
        <a:bodyPr/>
        <a:lstStyle/>
        <a:p>
          <a:endParaRPr lang="en-US"/>
        </a:p>
      </dgm:t>
    </dgm:pt>
    <dgm:pt modelId="{F5FFD38E-5A75-4D75-A863-BD57D9398DF6}">
      <dgm:prSet/>
      <dgm:spPr/>
      <dgm:t>
        <a:bodyPr/>
        <a:lstStyle/>
        <a:p>
          <a:r>
            <a:rPr lang="en-US" dirty="0"/>
            <a:t>AE</a:t>
          </a:r>
        </a:p>
      </dgm:t>
    </dgm:pt>
    <dgm:pt modelId="{C6D94B2D-BC73-4A23-828B-0BF7C96B3803}" type="parTrans" cxnId="{148163B4-7776-4F85-A510-2237B9C15C72}">
      <dgm:prSet/>
      <dgm:spPr/>
      <dgm:t>
        <a:bodyPr/>
        <a:lstStyle/>
        <a:p>
          <a:endParaRPr lang="en-US"/>
        </a:p>
      </dgm:t>
    </dgm:pt>
    <dgm:pt modelId="{DD659001-078A-4FFA-A1BA-89690DF79090}" type="sibTrans" cxnId="{148163B4-7776-4F85-A510-2237B9C15C72}">
      <dgm:prSet/>
      <dgm:spPr/>
      <dgm:t>
        <a:bodyPr/>
        <a:lstStyle/>
        <a:p>
          <a:endParaRPr lang="en-US"/>
        </a:p>
      </dgm:t>
    </dgm:pt>
    <dgm:pt modelId="{52969DC9-5761-4494-B564-CD92E2646A53}">
      <dgm:prSet/>
      <dgm:spPr/>
      <dgm:t>
        <a:bodyPr/>
        <a:lstStyle/>
        <a:p>
          <a:r>
            <a:rPr lang="en-US" dirty="0"/>
            <a:t>EE</a:t>
          </a:r>
        </a:p>
      </dgm:t>
    </dgm:pt>
    <dgm:pt modelId="{9801EF5E-2CDC-48C7-84AB-261A0244EEEB}" type="parTrans" cxnId="{0DC60DE6-61EE-4E8B-9277-C4084350E8AA}">
      <dgm:prSet/>
      <dgm:spPr/>
      <dgm:t>
        <a:bodyPr/>
        <a:lstStyle/>
        <a:p>
          <a:endParaRPr lang="en-US"/>
        </a:p>
      </dgm:t>
    </dgm:pt>
    <dgm:pt modelId="{2F4CAF15-8B97-407A-BC7A-A18B544C2D31}" type="sibTrans" cxnId="{0DC60DE6-61EE-4E8B-9277-C4084350E8AA}">
      <dgm:prSet/>
      <dgm:spPr/>
      <dgm:t>
        <a:bodyPr/>
        <a:lstStyle/>
        <a:p>
          <a:endParaRPr lang="en-US"/>
        </a:p>
      </dgm:t>
    </dgm:pt>
    <dgm:pt modelId="{EC5C831B-9563-49C6-816C-247C4945BA51}" type="pres">
      <dgm:prSet presAssocID="{8E1A6DC2-5E3E-4B1A-AF82-9B15EC5DF6B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963BF96-D9C9-43CA-BA1E-67C372A4599B}" type="pres">
      <dgm:prSet presAssocID="{97F7F269-6D8C-491A-AC0D-D561A98A86F8}" presName="hierRoot1" presStyleCnt="0">
        <dgm:presLayoutVars>
          <dgm:hierBranch val="init"/>
        </dgm:presLayoutVars>
      </dgm:prSet>
      <dgm:spPr/>
    </dgm:pt>
    <dgm:pt modelId="{B68EB664-441A-4346-9CC2-9632EAABF415}" type="pres">
      <dgm:prSet presAssocID="{97F7F269-6D8C-491A-AC0D-D561A98A86F8}" presName="rootComposite1" presStyleCnt="0"/>
      <dgm:spPr/>
    </dgm:pt>
    <dgm:pt modelId="{4ECED0A8-7E7C-4F19-9ABD-9CF9E57BEDEC}" type="pres">
      <dgm:prSet presAssocID="{97F7F269-6D8C-491A-AC0D-D561A98A86F8}" presName="rootText1" presStyleLbl="node0" presStyleIdx="0" presStyleCnt="1">
        <dgm:presLayoutVars>
          <dgm:chPref val="3"/>
        </dgm:presLayoutVars>
      </dgm:prSet>
      <dgm:spPr/>
    </dgm:pt>
    <dgm:pt modelId="{CE5ED714-1E34-430E-BEA2-5E342C22A770}" type="pres">
      <dgm:prSet presAssocID="{97F7F269-6D8C-491A-AC0D-D561A98A86F8}" presName="rootConnector1" presStyleLbl="node1" presStyleIdx="0" presStyleCnt="0"/>
      <dgm:spPr/>
    </dgm:pt>
    <dgm:pt modelId="{4DC514FE-E583-4AC3-8CEA-5162FE7CF42E}" type="pres">
      <dgm:prSet presAssocID="{97F7F269-6D8C-491A-AC0D-D561A98A86F8}" presName="hierChild2" presStyleCnt="0"/>
      <dgm:spPr/>
    </dgm:pt>
    <dgm:pt modelId="{D4F95AC4-9B47-4186-B091-599F98356110}" type="pres">
      <dgm:prSet presAssocID="{A443B617-7534-448A-9502-D8D20708D1E9}" presName="Name37" presStyleLbl="parChTrans1D2" presStyleIdx="0" presStyleCnt="1"/>
      <dgm:spPr/>
    </dgm:pt>
    <dgm:pt modelId="{109B9A0B-C205-44F2-A1FF-85011A5136BB}" type="pres">
      <dgm:prSet presAssocID="{FCFCEF33-AB54-4D54-B6E0-74677905B812}" presName="hierRoot2" presStyleCnt="0">
        <dgm:presLayoutVars>
          <dgm:hierBranch val="init"/>
        </dgm:presLayoutVars>
      </dgm:prSet>
      <dgm:spPr/>
    </dgm:pt>
    <dgm:pt modelId="{3A94631C-87CB-4030-B9DE-DB9979667A9F}" type="pres">
      <dgm:prSet presAssocID="{FCFCEF33-AB54-4D54-B6E0-74677905B812}" presName="rootComposite" presStyleCnt="0"/>
      <dgm:spPr/>
    </dgm:pt>
    <dgm:pt modelId="{D5C01C86-16CE-4B5C-8A1C-5503CEA0221B}" type="pres">
      <dgm:prSet presAssocID="{FCFCEF33-AB54-4D54-B6E0-74677905B812}" presName="rootText" presStyleLbl="node2" presStyleIdx="0" presStyleCnt="1">
        <dgm:presLayoutVars>
          <dgm:chPref val="3"/>
        </dgm:presLayoutVars>
      </dgm:prSet>
      <dgm:spPr/>
    </dgm:pt>
    <dgm:pt modelId="{14DBD206-B6B2-4E4A-AE97-49A97E7C2377}" type="pres">
      <dgm:prSet presAssocID="{FCFCEF33-AB54-4D54-B6E0-74677905B812}" presName="rootConnector" presStyleLbl="node2" presStyleIdx="0" presStyleCnt="1"/>
      <dgm:spPr/>
    </dgm:pt>
    <dgm:pt modelId="{28704BA4-CB75-40AB-AFCC-72CEE2E9903A}" type="pres">
      <dgm:prSet presAssocID="{FCFCEF33-AB54-4D54-B6E0-74677905B812}" presName="hierChild4" presStyleCnt="0"/>
      <dgm:spPr/>
    </dgm:pt>
    <dgm:pt modelId="{F1069C61-79EE-4D6B-825E-129F7060835F}" type="pres">
      <dgm:prSet presAssocID="{C6D94B2D-BC73-4A23-828B-0BF7C96B3803}" presName="Name37" presStyleLbl="parChTrans1D3" presStyleIdx="0" presStyleCnt="1"/>
      <dgm:spPr/>
    </dgm:pt>
    <dgm:pt modelId="{5978098B-11F0-4230-9D3E-6844CE61ECB6}" type="pres">
      <dgm:prSet presAssocID="{F5FFD38E-5A75-4D75-A863-BD57D9398DF6}" presName="hierRoot2" presStyleCnt="0">
        <dgm:presLayoutVars>
          <dgm:hierBranch val="init"/>
        </dgm:presLayoutVars>
      </dgm:prSet>
      <dgm:spPr/>
    </dgm:pt>
    <dgm:pt modelId="{3D5EB624-EDCA-4F65-B160-1AD9A9118B8B}" type="pres">
      <dgm:prSet presAssocID="{F5FFD38E-5A75-4D75-A863-BD57D9398DF6}" presName="rootComposite" presStyleCnt="0"/>
      <dgm:spPr/>
    </dgm:pt>
    <dgm:pt modelId="{0C19F8AC-4C31-43C8-B91A-F159C9863832}" type="pres">
      <dgm:prSet presAssocID="{F5FFD38E-5A75-4D75-A863-BD57D9398DF6}" presName="rootText" presStyleLbl="node3" presStyleIdx="0" presStyleCnt="1">
        <dgm:presLayoutVars>
          <dgm:chPref val="3"/>
        </dgm:presLayoutVars>
      </dgm:prSet>
      <dgm:spPr/>
    </dgm:pt>
    <dgm:pt modelId="{8C052077-8710-4D84-AE58-38DA8A9A06BC}" type="pres">
      <dgm:prSet presAssocID="{F5FFD38E-5A75-4D75-A863-BD57D9398DF6}" presName="rootConnector" presStyleLbl="node3" presStyleIdx="0" presStyleCnt="1"/>
      <dgm:spPr/>
    </dgm:pt>
    <dgm:pt modelId="{9625D4E5-EF8A-4DFA-A197-BB339F0EF513}" type="pres">
      <dgm:prSet presAssocID="{F5FFD38E-5A75-4D75-A863-BD57D9398DF6}" presName="hierChild4" presStyleCnt="0"/>
      <dgm:spPr/>
    </dgm:pt>
    <dgm:pt modelId="{CF3591CC-6AA8-46BD-A7C4-ADABD51247A1}" type="pres">
      <dgm:prSet presAssocID="{9801EF5E-2CDC-48C7-84AB-261A0244EEEB}" presName="Name37" presStyleLbl="parChTrans1D4" presStyleIdx="0" presStyleCnt="1"/>
      <dgm:spPr/>
    </dgm:pt>
    <dgm:pt modelId="{E75533C3-A5A9-421D-BB48-B14FBA95E30E}" type="pres">
      <dgm:prSet presAssocID="{52969DC9-5761-4494-B564-CD92E2646A53}" presName="hierRoot2" presStyleCnt="0">
        <dgm:presLayoutVars>
          <dgm:hierBranch val="init"/>
        </dgm:presLayoutVars>
      </dgm:prSet>
      <dgm:spPr/>
    </dgm:pt>
    <dgm:pt modelId="{A6DBF3F8-FC76-4912-9EB2-8C8C9E00F93D}" type="pres">
      <dgm:prSet presAssocID="{52969DC9-5761-4494-B564-CD92E2646A53}" presName="rootComposite" presStyleCnt="0"/>
      <dgm:spPr/>
    </dgm:pt>
    <dgm:pt modelId="{925529FE-3BE8-4B74-A074-9166AF444F19}" type="pres">
      <dgm:prSet presAssocID="{52969DC9-5761-4494-B564-CD92E2646A53}" presName="rootText" presStyleLbl="node4" presStyleIdx="0" presStyleCnt="1">
        <dgm:presLayoutVars>
          <dgm:chPref val="3"/>
        </dgm:presLayoutVars>
      </dgm:prSet>
      <dgm:spPr/>
    </dgm:pt>
    <dgm:pt modelId="{06A5B048-2A6F-4F72-BC2A-12ED780B24E4}" type="pres">
      <dgm:prSet presAssocID="{52969DC9-5761-4494-B564-CD92E2646A53}" presName="rootConnector" presStyleLbl="node4" presStyleIdx="0" presStyleCnt="1"/>
      <dgm:spPr/>
    </dgm:pt>
    <dgm:pt modelId="{38CCF4C4-F9EB-4891-938E-8CCA6B40DA77}" type="pres">
      <dgm:prSet presAssocID="{52969DC9-5761-4494-B564-CD92E2646A53}" presName="hierChild4" presStyleCnt="0"/>
      <dgm:spPr/>
    </dgm:pt>
    <dgm:pt modelId="{10130CE6-E599-4BE3-BBD4-FC1074D74247}" type="pres">
      <dgm:prSet presAssocID="{52969DC9-5761-4494-B564-CD92E2646A53}" presName="hierChild5" presStyleCnt="0"/>
      <dgm:spPr/>
    </dgm:pt>
    <dgm:pt modelId="{6E033C41-28C5-4E8D-9974-5FA4C4D2DB77}" type="pres">
      <dgm:prSet presAssocID="{F5FFD38E-5A75-4D75-A863-BD57D9398DF6}" presName="hierChild5" presStyleCnt="0"/>
      <dgm:spPr/>
    </dgm:pt>
    <dgm:pt modelId="{AC050BB4-156E-438D-A14D-159A9CDB0011}" type="pres">
      <dgm:prSet presAssocID="{FCFCEF33-AB54-4D54-B6E0-74677905B812}" presName="hierChild5" presStyleCnt="0"/>
      <dgm:spPr/>
    </dgm:pt>
    <dgm:pt modelId="{2B4B09B7-4F2D-47F9-A847-D9A55EBB755B}" type="pres">
      <dgm:prSet presAssocID="{97F7F269-6D8C-491A-AC0D-D561A98A86F8}" presName="hierChild3" presStyleCnt="0"/>
      <dgm:spPr/>
    </dgm:pt>
  </dgm:ptLst>
  <dgm:cxnLst>
    <dgm:cxn modelId="{AD271F1A-2924-4CAD-8C4D-D0E7F3B487AF}" type="presOf" srcId="{52969DC9-5761-4494-B564-CD92E2646A53}" destId="{06A5B048-2A6F-4F72-BC2A-12ED780B24E4}" srcOrd="1" destOrd="0" presId="urn:microsoft.com/office/officeart/2005/8/layout/orgChart1"/>
    <dgm:cxn modelId="{9275C91E-A0E7-48A2-B782-FB2A9810E557}" srcId="{8E1A6DC2-5E3E-4B1A-AF82-9B15EC5DF6B8}" destId="{97F7F269-6D8C-491A-AC0D-D561A98A86F8}" srcOrd="0" destOrd="0" parTransId="{55E474F3-5CC5-4112-B4B2-924A101AEED1}" sibTransId="{D62E8DBA-F284-4349-A3D0-C7D299C1AC7B}"/>
    <dgm:cxn modelId="{EBFA5C22-6AA8-48AA-A81F-28A3668298FD}" type="presOf" srcId="{F5FFD38E-5A75-4D75-A863-BD57D9398DF6}" destId="{0C19F8AC-4C31-43C8-B91A-F159C9863832}" srcOrd="0" destOrd="0" presId="urn:microsoft.com/office/officeart/2005/8/layout/orgChart1"/>
    <dgm:cxn modelId="{0C86EC31-8B5F-41BE-8FAA-247B35875A74}" type="presOf" srcId="{97F7F269-6D8C-491A-AC0D-D561A98A86F8}" destId="{4ECED0A8-7E7C-4F19-9ABD-9CF9E57BEDEC}" srcOrd="0" destOrd="0" presId="urn:microsoft.com/office/officeart/2005/8/layout/orgChart1"/>
    <dgm:cxn modelId="{14D45C35-73B1-46EF-A75C-47B1F68BEA41}" srcId="{97F7F269-6D8C-491A-AC0D-D561A98A86F8}" destId="{FCFCEF33-AB54-4D54-B6E0-74677905B812}" srcOrd="0" destOrd="0" parTransId="{A443B617-7534-448A-9502-D8D20708D1E9}" sibTransId="{74CE3731-F7C7-403F-BC33-8A4068525CA2}"/>
    <dgm:cxn modelId="{1099643C-A099-42DD-984C-EE7919FF933D}" type="presOf" srcId="{52969DC9-5761-4494-B564-CD92E2646A53}" destId="{925529FE-3BE8-4B74-A074-9166AF444F19}" srcOrd="0" destOrd="0" presId="urn:microsoft.com/office/officeart/2005/8/layout/orgChart1"/>
    <dgm:cxn modelId="{EF7CC944-531D-4803-A292-1BEB5AAD6F34}" type="presOf" srcId="{C6D94B2D-BC73-4A23-828B-0BF7C96B3803}" destId="{F1069C61-79EE-4D6B-825E-129F7060835F}" srcOrd="0" destOrd="0" presId="urn:microsoft.com/office/officeart/2005/8/layout/orgChart1"/>
    <dgm:cxn modelId="{20860F95-9B7F-4DC1-BD73-6766C26FBA5E}" type="presOf" srcId="{FCFCEF33-AB54-4D54-B6E0-74677905B812}" destId="{14DBD206-B6B2-4E4A-AE97-49A97E7C2377}" srcOrd="1" destOrd="0" presId="urn:microsoft.com/office/officeart/2005/8/layout/orgChart1"/>
    <dgm:cxn modelId="{DC5A33A9-F2CC-4C05-8609-916A830B3471}" type="presOf" srcId="{A443B617-7534-448A-9502-D8D20708D1E9}" destId="{D4F95AC4-9B47-4186-B091-599F98356110}" srcOrd="0" destOrd="0" presId="urn:microsoft.com/office/officeart/2005/8/layout/orgChart1"/>
    <dgm:cxn modelId="{FDB8B2AD-65E8-4556-B96D-4B708744135E}" type="presOf" srcId="{F5FFD38E-5A75-4D75-A863-BD57D9398DF6}" destId="{8C052077-8710-4D84-AE58-38DA8A9A06BC}" srcOrd="1" destOrd="0" presId="urn:microsoft.com/office/officeart/2005/8/layout/orgChart1"/>
    <dgm:cxn modelId="{148163B4-7776-4F85-A510-2237B9C15C72}" srcId="{FCFCEF33-AB54-4D54-B6E0-74677905B812}" destId="{F5FFD38E-5A75-4D75-A863-BD57D9398DF6}" srcOrd="0" destOrd="0" parTransId="{C6D94B2D-BC73-4A23-828B-0BF7C96B3803}" sibTransId="{DD659001-078A-4FFA-A1BA-89690DF79090}"/>
    <dgm:cxn modelId="{32CF3ABA-B086-4E22-AB93-07A1F904B627}" type="presOf" srcId="{9801EF5E-2CDC-48C7-84AB-261A0244EEEB}" destId="{CF3591CC-6AA8-46BD-A7C4-ADABD51247A1}" srcOrd="0" destOrd="0" presId="urn:microsoft.com/office/officeart/2005/8/layout/orgChart1"/>
    <dgm:cxn modelId="{E09807BC-D215-4595-B071-525A64D291DB}" type="presOf" srcId="{8E1A6DC2-5E3E-4B1A-AF82-9B15EC5DF6B8}" destId="{EC5C831B-9563-49C6-816C-247C4945BA51}" srcOrd="0" destOrd="0" presId="urn:microsoft.com/office/officeart/2005/8/layout/orgChart1"/>
    <dgm:cxn modelId="{5EB654D7-40DD-4F86-ABF5-10A1D65D60BE}" type="presOf" srcId="{97F7F269-6D8C-491A-AC0D-D561A98A86F8}" destId="{CE5ED714-1E34-430E-BEA2-5E342C22A770}" srcOrd="1" destOrd="0" presId="urn:microsoft.com/office/officeart/2005/8/layout/orgChart1"/>
    <dgm:cxn modelId="{0DC60DE6-61EE-4E8B-9277-C4084350E8AA}" srcId="{F5FFD38E-5A75-4D75-A863-BD57D9398DF6}" destId="{52969DC9-5761-4494-B564-CD92E2646A53}" srcOrd="0" destOrd="0" parTransId="{9801EF5E-2CDC-48C7-84AB-261A0244EEEB}" sibTransId="{2F4CAF15-8B97-407A-BC7A-A18B544C2D31}"/>
    <dgm:cxn modelId="{FFEA2AF1-4436-4D4B-9FAF-EA950159A069}" type="presOf" srcId="{FCFCEF33-AB54-4D54-B6E0-74677905B812}" destId="{D5C01C86-16CE-4B5C-8A1C-5503CEA0221B}" srcOrd="0" destOrd="0" presId="urn:microsoft.com/office/officeart/2005/8/layout/orgChart1"/>
    <dgm:cxn modelId="{546D6ABC-EC34-48BA-B576-61C6C54FB28E}" type="presParOf" srcId="{EC5C831B-9563-49C6-816C-247C4945BA51}" destId="{5963BF96-D9C9-43CA-BA1E-67C372A4599B}" srcOrd="0" destOrd="0" presId="urn:microsoft.com/office/officeart/2005/8/layout/orgChart1"/>
    <dgm:cxn modelId="{E52CDBD1-842D-4896-8D8C-1A7ED83EB671}" type="presParOf" srcId="{5963BF96-D9C9-43CA-BA1E-67C372A4599B}" destId="{B68EB664-441A-4346-9CC2-9632EAABF415}" srcOrd="0" destOrd="0" presId="urn:microsoft.com/office/officeart/2005/8/layout/orgChart1"/>
    <dgm:cxn modelId="{FE21BAB6-14CD-4C5F-A508-95B7DBF7C689}" type="presParOf" srcId="{B68EB664-441A-4346-9CC2-9632EAABF415}" destId="{4ECED0A8-7E7C-4F19-9ABD-9CF9E57BEDEC}" srcOrd="0" destOrd="0" presId="urn:microsoft.com/office/officeart/2005/8/layout/orgChart1"/>
    <dgm:cxn modelId="{34228D4C-F4DE-4EA2-A8F3-F6F296C1AD14}" type="presParOf" srcId="{B68EB664-441A-4346-9CC2-9632EAABF415}" destId="{CE5ED714-1E34-430E-BEA2-5E342C22A770}" srcOrd="1" destOrd="0" presId="urn:microsoft.com/office/officeart/2005/8/layout/orgChart1"/>
    <dgm:cxn modelId="{FE7C0331-399A-4ACB-9893-F53214E99154}" type="presParOf" srcId="{5963BF96-D9C9-43CA-BA1E-67C372A4599B}" destId="{4DC514FE-E583-4AC3-8CEA-5162FE7CF42E}" srcOrd="1" destOrd="0" presId="urn:microsoft.com/office/officeart/2005/8/layout/orgChart1"/>
    <dgm:cxn modelId="{FBE535A9-227E-4032-B74B-BAE4416E6080}" type="presParOf" srcId="{4DC514FE-E583-4AC3-8CEA-5162FE7CF42E}" destId="{D4F95AC4-9B47-4186-B091-599F98356110}" srcOrd="0" destOrd="0" presId="urn:microsoft.com/office/officeart/2005/8/layout/orgChart1"/>
    <dgm:cxn modelId="{42DF6FFD-9E24-4495-B6EA-FF8C47340C0E}" type="presParOf" srcId="{4DC514FE-E583-4AC3-8CEA-5162FE7CF42E}" destId="{109B9A0B-C205-44F2-A1FF-85011A5136BB}" srcOrd="1" destOrd="0" presId="urn:microsoft.com/office/officeart/2005/8/layout/orgChart1"/>
    <dgm:cxn modelId="{ED38BDEE-2121-43E3-AF52-2C4F0C1BB447}" type="presParOf" srcId="{109B9A0B-C205-44F2-A1FF-85011A5136BB}" destId="{3A94631C-87CB-4030-B9DE-DB9979667A9F}" srcOrd="0" destOrd="0" presId="urn:microsoft.com/office/officeart/2005/8/layout/orgChart1"/>
    <dgm:cxn modelId="{B473556F-4F52-402D-8660-A2BBE1033BBD}" type="presParOf" srcId="{3A94631C-87CB-4030-B9DE-DB9979667A9F}" destId="{D5C01C86-16CE-4B5C-8A1C-5503CEA0221B}" srcOrd="0" destOrd="0" presId="urn:microsoft.com/office/officeart/2005/8/layout/orgChart1"/>
    <dgm:cxn modelId="{57664FD3-5624-4F6E-9E6F-98B7ED1A2D05}" type="presParOf" srcId="{3A94631C-87CB-4030-B9DE-DB9979667A9F}" destId="{14DBD206-B6B2-4E4A-AE97-49A97E7C2377}" srcOrd="1" destOrd="0" presId="urn:microsoft.com/office/officeart/2005/8/layout/orgChart1"/>
    <dgm:cxn modelId="{3A213928-4E87-427D-B32D-08F23589B9EA}" type="presParOf" srcId="{109B9A0B-C205-44F2-A1FF-85011A5136BB}" destId="{28704BA4-CB75-40AB-AFCC-72CEE2E9903A}" srcOrd="1" destOrd="0" presId="urn:microsoft.com/office/officeart/2005/8/layout/orgChart1"/>
    <dgm:cxn modelId="{40DF5657-6F72-4AA4-8A75-5D747EBC7088}" type="presParOf" srcId="{28704BA4-CB75-40AB-AFCC-72CEE2E9903A}" destId="{F1069C61-79EE-4D6B-825E-129F7060835F}" srcOrd="0" destOrd="0" presId="urn:microsoft.com/office/officeart/2005/8/layout/orgChart1"/>
    <dgm:cxn modelId="{194FE419-9B0B-4E14-B19C-48F64185504A}" type="presParOf" srcId="{28704BA4-CB75-40AB-AFCC-72CEE2E9903A}" destId="{5978098B-11F0-4230-9D3E-6844CE61ECB6}" srcOrd="1" destOrd="0" presId="urn:microsoft.com/office/officeart/2005/8/layout/orgChart1"/>
    <dgm:cxn modelId="{390FD42A-4250-444B-8A16-A2D042CEF10F}" type="presParOf" srcId="{5978098B-11F0-4230-9D3E-6844CE61ECB6}" destId="{3D5EB624-EDCA-4F65-B160-1AD9A9118B8B}" srcOrd="0" destOrd="0" presId="urn:microsoft.com/office/officeart/2005/8/layout/orgChart1"/>
    <dgm:cxn modelId="{1F1CBD6F-ABBF-4D1E-A442-9051C5367AF3}" type="presParOf" srcId="{3D5EB624-EDCA-4F65-B160-1AD9A9118B8B}" destId="{0C19F8AC-4C31-43C8-B91A-F159C9863832}" srcOrd="0" destOrd="0" presId="urn:microsoft.com/office/officeart/2005/8/layout/orgChart1"/>
    <dgm:cxn modelId="{1F21F762-AE8B-4D6A-B3A0-107451CA99E7}" type="presParOf" srcId="{3D5EB624-EDCA-4F65-B160-1AD9A9118B8B}" destId="{8C052077-8710-4D84-AE58-38DA8A9A06BC}" srcOrd="1" destOrd="0" presId="urn:microsoft.com/office/officeart/2005/8/layout/orgChart1"/>
    <dgm:cxn modelId="{2AA5EC5C-1E5B-489B-A60D-EB386F00A43E}" type="presParOf" srcId="{5978098B-11F0-4230-9D3E-6844CE61ECB6}" destId="{9625D4E5-EF8A-4DFA-A197-BB339F0EF513}" srcOrd="1" destOrd="0" presId="urn:microsoft.com/office/officeart/2005/8/layout/orgChart1"/>
    <dgm:cxn modelId="{369D646F-8F58-41A1-B45B-A796D7B36FE4}" type="presParOf" srcId="{9625D4E5-EF8A-4DFA-A197-BB339F0EF513}" destId="{CF3591CC-6AA8-46BD-A7C4-ADABD51247A1}" srcOrd="0" destOrd="0" presId="urn:microsoft.com/office/officeart/2005/8/layout/orgChart1"/>
    <dgm:cxn modelId="{A25FCBC4-4D81-4E8E-B525-30C4A4F95E54}" type="presParOf" srcId="{9625D4E5-EF8A-4DFA-A197-BB339F0EF513}" destId="{E75533C3-A5A9-421D-BB48-B14FBA95E30E}" srcOrd="1" destOrd="0" presId="urn:microsoft.com/office/officeart/2005/8/layout/orgChart1"/>
    <dgm:cxn modelId="{D8BA3B0C-ABB4-46EB-9658-288AB68D1831}" type="presParOf" srcId="{E75533C3-A5A9-421D-BB48-B14FBA95E30E}" destId="{A6DBF3F8-FC76-4912-9EB2-8C8C9E00F93D}" srcOrd="0" destOrd="0" presId="urn:microsoft.com/office/officeart/2005/8/layout/orgChart1"/>
    <dgm:cxn modelId="{082FB640-55A2-4C95-AD0D-834C9C9DECB7}" type="presParOf" srcId="{A6DBF3F8-FC76-4912-9EB2-8C8C9E00F93D}" destId="{925529FE-3BE8-4B74-A074-9166AF444F19}" srcOrd="0" destOrd="0" presId="urn:microsoft.com/office/officeart/2005/8/layout/orgChart1"/>
    <dgm:cxn modelId="{E1C3854F-F330-4A3B-BF91-771579BB18E9}" type="presParOf" srcId="{A6DBF3F8-FC76-4912-9EB2-8C8C9E00F93D}" destId="{06A5B048-2A6F-4F72-BC2A-12ED780B24E4}" srcOrd="1" destOrd="0" presId="urn:microsoft.com/office/officeart/2005/8/layout/orgChart1"/>
    <dgm:cxn modelId="{EEE64E03-5D30-4387-858F-F8B35E12052F}" type="presParOf" srcId="{E75533C3-A5A9-421D-BB48-B14FBA95E30E}" destId="{38CCF4C4-F9EB-4891-938E-8CCA6B40DA77}" srcOrd="1" destOrd="0" presId="urn:microsoft.com/office/officeart/2005/8/layout/orgChart1"/>
    <dgm:cxn modelId="{19E9EB36-C401-4D2F-BA53-06F7F0BA938C}" type="presParOf" srcId="{E75533C3-A5A9-421D-BB48-B14FBA95E30E}" destId="{10130CE6-E599-4BE3-BBD4-FC1074D74247}" srcOrd="2" destOrd="0" presId="urn:microsoft.com/office/officeart/2005/8/layout/orgChart1"/>
    <dgm:cxn modelId="{5E52818C-27CB-44BE-850A-3E965FD4FD32}" type="presParOf" srcId="{5978098B-11F0-4230-9D3E-6844CE61ECB6}" destId="{6E033C41-28C5-4E8D-9974-5FA4C4D2DB77}" srcOrd="2" destOrd="0" presId="urn:microsoft.com/office/officeart/2005/8/layout/orgChart1"/>
    <dgm:cxn modelId="{BC457CC4-D88E-4D65-A566-3782F5041FC4}" type="presParOf" srcId="{109B9A0B-C205-44F2-A1FF-85011A5136BB}" destId="{AC050BB4-156E-438D-A14D-159A9CDB0011}" srcOrd="2" destOrd="0" presId="urn:microsoft.com/office/officeart/2005/8/layout/orgChart1"/>
    <dgm:cxn modelId="{3334F36F-8B3F-4700-AFAB-E8466F32B3CA}" type="presParOf" srcId="{5963BF96-D9C9-43CA-BA1E-67C372A4599B}" destId="{2B4B09B7-4F2D-47F9-A847-D9A55EBB755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3591CC-6AA8-46BD-A7C4-ADABD51247A1}">
      <dsp:nvSpPr>
        <dsp:cNvPr id="0" name=""/>
        <dsp:cNvSpPr/>
      </dsp:nvSpPr>
      <dsp:spPr>
        <a:xfrm>
          <a:off x="3601754" y="3354389"/>
          <a:ext cx="261842" cy="8029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2985"/>
              </a:lnTo>
              <a:lnTo>
                <a:pt x="261842" y="802985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069C61-79EE-4D6B-825E-129F7060835F}">
      <dsp:nvSpPr>
        <dsp:cNvPr id="0" name=""/>
        <dsp:cNvSpPr/>
      </dsp:nvSpPr>
      <dsp:spPr>
        <a:xfrm>
          <a:off x="4254282" y="2114999"/>
          <a:ext cx="91440" cy="3665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658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F95AC4-9B47-4186-B091-599F98356110}">
      <dsp:nvSpPr>
        <dsp:cNvPr id="0" name=""/>
        <dsp:cNvSpPr/>
      </dsp:nvSpPr>
      <dsp:spPr>
        <a:xfrm>
          <a:off x="4254282" y="875609"/>
          <a:ext cx="91440" cy="3665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658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CED0A8-7E7C-4F19-9ABD-9CF9E57BEDEC}">
      <dsp:nvSpPr>
        <dsp:cNvPr id="0" name=""/>
        <dsp:cNvSpPr/>
      </dsp:nvSpPr>
      <dsp:spPr>
        <a:xfrm>
          <a:off x="3427192" y="2799"/>
          <a:ext cx="1745619" cy="8728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 dirty="0"/>
            <a:t>GCF</a:t>
          </a:r>
        </a:p>
      </dsp:txBody>
      <dsp:txXfrm>
        <a:off x="3427192" y="2799"/>
        <a:ext cx="1745619" cy="872809"/>
      </dsp:txXfrm>
    </dsp:sp>
    <dsp:sp modelId="{D5C01C86-16CE-4B5C-8A1C-5503CEA0221B}">
      <dsp:nvSpPr>
        <dsp:cNvPr id="0" name=""/>
        <dsp:cNvSpPr/>
      </dsp:nvSpPr>
      <dsp:spPr>
        <a:xfrm>
          <a:off x="3427192" y="1242190"/>
          <a:ext cx="1745619" cy="872809"/>
        </a:xfrm>
        <a:prstGeom prst="rect">
          <a:avLst/>
        </a:prstGeom>
        <a:solidFill>
          <a:schemeClr val="lt1"/>
        </a:solidFill>
        <a:ln w="19050" cap="rnd" cmpd="sng" algn="ctr">
          <a:solidFill>
            <a:schemeClr val="accent2"/>
          </a:solidFill>
          <a:prstDash val="dash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 dirty="0"/>
            <a:t>NDA</a:t>
          </a:r>
        </a:p>
      </dsp:txBody>
      <dsp:txXfrm>
        <a:off x="3427192" y="1242190"/>
        <a:ext cx="1745619" cy="872809"/>
      </dsp:txXfrm>
    </dsp:sp>
    <dsp:sp modelId="{0C19F8AC-4C31-43C8-B91A-F159C9863832}">
      <dsp:nvSpPr>
        <dsp:cNvPr id="0" name=""/>
        <dsp:cNvSpPr/>
      </dsp:nvSpPr>
      <dsp:spPr>
        <a:xfrm>
          <a:off x="3427192" y="2481580"/>
          <a:ext cx="1745619" cy="8728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 dirty="0"/>
            <a:t>AE</a:t>
          </a:r>
        </a:p>
      </dsp:txBody>
      <dsp:txXfrm>
        <a:off x="3427192" y="2481580"/>
        <a:ext cx="1745619" cy="872809"/>
      </dsp:txXfrm>
    </dsp:sp>
    <dsp:sp modelId="{925529FE-3BE8-4B74-A074-9166AF444F19}">
      <dsp:nvSpPr>
        <dsp:cNvPr id="0" name=""/>
        <dsp:cNvSpPr/>
      </dsp:nvSpPr>
      <dsp:spPr>
        <a:xfrm>
          <a:off x="3863597" y="3720970"/>
          <a:ext cx="1745619" cy="8728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kern="1200" dirty="0"/>
            <a:t>EE</a:t>
          </a:r>
        </a:p>
      </dsp:txBody>
      <dsp:txXfrm>
        <a:off x="3863597" y="3720970"/>
        <a:ext cx="1745619" cy="8728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F195-B7FD-4156-8C55-38AF220C043B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8F1A-BD7A-45E2-8BF1-4A9D85923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63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F195-B7FD-4156-8C55-38AF220C043B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8F1A-BD7A-45E2-8BF1-4A9D85923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3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F195-B7FD-4156-8C55-38AF220C043B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8F1A-BD7A-45E2-8BF1-4A9D85923B8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2264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F195-B7FD-4156-8C55-38AF220C043B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8F1A-BD7A-45E2-8BF1-4A9D85923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37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F195-B7FD-4156-8C55-38AF220C043B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8F1A-BD7A-45E2-8BF1-4A9D85923B8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798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F195-B7FD-4156-8C55-38AF220C043B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8F1A-BD7A-45E2-8BF1-4A9D85923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258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F195-B7FD-4156-8C55-38AF220C043B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8F1A-BD7A-45E2-8BF1-4A9D85923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99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F195-B7FD-4156-8C55-38AF220C043B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8F1A-BD7A-45E2-8BF1-4A9D85923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418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F195-B7FD-4156-8C55-38AF220C043B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8F1A-BD7A-45E2-8BF1-4A9D85923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223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F195-B7FD-4156-8C55-38AF220C043B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8F1A-BD7A-45E2-8BF1-4A9D85923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F195-B7FD-4156-8C55-38AF220C043B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8F1A-BD7A-45E2-8BF1-4A9D85923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845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F195-B7FD-4156-8C55-38AF220C043B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8F1A-BD7A-45E2-8BF1-4A9D85923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59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F195-B7FD-4156-8C55-38AF220C043B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8F1A-BD7A-45E2-8BF1-4A9D85923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56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F195-B7FD-4156-8C55-38AF220C043B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8F1A-BD7A-45E2-8BF1-4A9D85923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8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F195-B7FD-4156-8C55-38AF220C043B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8F1A-BD7A-45E2-8BF1-4A9D85923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609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6F195-B7FD-4156-8C55-38AF220C043B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88F1A-BD7A-45E2-8BF1-4A9D85923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17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6F195-B7FD-4156-8C55-38AF220C043B}" type="datetimeFigureOut">
              <a:rPr lang="en-US" smtClean="0"/>
              <a:t>6/13/2020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CA88F1A-BD7A-45E2-8BF1-4A9D85923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490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eenclimate.fund/document/simplified-approval-process-concept-note" TargetMode="External"/><Relationship Id="rId2" Type="http://schemas.openxmlformats.org/officeDocument/2006/relationships/hyperlink" Target="https://www.greenclimate.fund/document/concept-note-template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eenclimate.fund/about/secretariat#structur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8D548-9BE1-42C7-97BD-7936089B5C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6684" y="2404534"/>
            <a:ext cx="8573729" cy="1646302"/>
          </a:xfrm>
        </p:spPr>
        <p:txBody>
          <a:bodyPr/>
          <a:lstStyle/>
          <a:p>
            <a:r>
              <a:rPr lang="en-US" dirty="0"/>
              <a:t>GCF Background and Terminology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B22F13-47AD-46C9-A980-46B9FA820E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47614"/>
            <a:ext cx="9144000" cy="1655762"/>
          </a:xfrm>
        </p:spPr>
        <p:txBody>
          <a:bodyPr/>
          <a:lstStyle/>
          <a:p>
            <a:r>
              <a:rPr lang="en-US" dirty="0"/>
              <a:t>Presented by: Thida Tieng</a:t>
            </a:r>
          </a:p>
          <a:p>
            <a:r>
              <a:rPr lang="en-US" dirty="0"/>
              <a:t>Lecturer at Royal University of Phnom Penh</a:t>
            </a:r>
          </a:p>
        </p:txBody>
      </p:sp>
    </p:spTree>
    <p:extLst>
      <p:ext uri="{BB962C8B-B14F-4D97-AF65-F5344CB8AC3E}">
        <p14:creationId xmlns:p14="http://schemas.microsoft.com/office/powerpoint/2010/main" val="961642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D1119-6CE1-4CC9-A8FD-5EE9044DA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GCF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2600F-2BEB-4D62-90B1-865BA45CE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Fiduciary standards:</a:t>
            </a:r>
            <a:r>
              <a:rPr lang="km-KH" sz="5400" dirty="0"/>
              <a:t>ស្តង់ដាច្បាប់(រឺគតិយុត្តិ)ដែលបង្កើតឡើងដោយ</a:t>
            </a:r>
            <a:r>
              <a:rPr lang="en-US" sz="4000" dirty="0"/>
              <a:t>GCF</a:t>
            </a:r>
            <a:r>
              <a:rPr lang="km-KH" sz="5400" dirty="0"/>
              <a:t>សំរាប់ជាជំនួយក្នុងការគ្រប់គ្រងមូលធនដែលបានផ្តល់ជូនទៅអ្នកទទួលអោយប្រកាន់ភ្ជាប់នូវគោលការណ៍គតិយុត្តិទាំងនោះសំរាប់ការអនុវត្តសកម្មភាព។</a:t>
            </a:r>
            <a:endParaRPr lang="en-US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FC36B6-C05D-450F-B634-78052472631F}"/>
              </a:ext>
            </a:extLst>
          </p:cNvPr>
          <p:cNvSpPr txBox="1"/>
          <p:nvPr/>
        </p:nvSpPr>
        <p:spPr>
          <a:xfrm>
            <a:off x="6400800" y="5997677"/>
            <a:ext cx="3932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Virginie and Serena, 2017</a:t>
            </a:r>
          </a:p>
        </p:txBody>
      </p:sp>
    </p:spTree>
    <p:extLst>
      <p:ext uri="{BB962C8B-B14F-4D97-AF65-F5344CB8AC3E}">
        <p14:creationId xmlns:p14="http://schemas.microsoft.com/office/powerpoint/2010/main" val="4027434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63AB7-971C-41D3-94E2-AFA58E888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GCF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69676-5012-4319-8D92-F7BE12F7D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00981"/>
            <a:ext cx="9440060" cy="4994787"/>
          </a:xfrm>
        </p:spPr>
        <p:txBody>
          <a:bodyPr>
            <a:normAutofit fontScale="32500" lnSpcReduction="20000"/>
          </a:bodyPr>
          <a:lstStyle/>
          <a:p>
            <a:r>
              <a:rPr lang="en-US" sz="8600" dirty="0"/>
              <a:t>Project Preparation Facility (PPF): </a:t>
            </a:r>
            <a:r>
              <a:rPr lang="km-KH" sz="9800" dirty="0"/>
              <a:t>ផ្តល់ការគាំទ្រដល់​ </a:t>
            </a:r>
            <a:r>
              <a:rPr lang="en-US" sz="8600" dirty="0"/>
              <a:t>AEs</a:t>
            </a:r>
            <a:r>
              <a:rPr lang="km-KH" sz="9800" dirty="0"/>
              <a:t> សំរាប់រៀបចំគំរោង ឬកម្មវិធីដែលមានគោលដៅពិសេសផ្តោតទៅលើ </a:t>
            </a:r>
            <a:r>
              <a:rPr lang="en-US" sz="9800" dirty="0"/>
              <a:t>Direct Access Entity and micro-to-small scale size category project</a:t>
            </a:r>
            <a:r>
              <a:rPr lang="km-KH" sz="9800" dirty="0"/>
              <a:t>។​មូលនិធិអាចមានរហូតដល់១,៥លានដុល្លារស.រ.អ</a:t>
            </a:r>
            <a:endParaRPr lang="en-US" sz="9800" dirty="0"/>
          </a:p>
          <a:p>
            <a:pPr lvl="2"/>
            <a:r>
              <a:rPr lang="en-US" sz="4400" dirty="0"/>
              <a:t>Pre-feasibility, feasibility, project design</a:t>
            </a:r>
          </a:p>
          <a:p>
            <a:pPr lvl="2"/>
            <a:r>
              <a:rPr lang="en-US" sz="4400" dirty="0"/>
              <a:t>Environmental, social and gender study</a:t>
            </a:r>
          </a:p>
          <a:p>
            <a:pPr lvl="2"/>
            <a:r>
              <a:rPr lang="en-US" sz="4400" dirty="0"/>
              <a:t>Risk Assessment</a:t>
            </a:r>
          </a:p>
          <a:p>
            <a:pPr lvl="2"/>
            <a:r>
              <a:rPr lang="en-US" sz="4400" dirty="0"/>
              <a:t>Identification of </a:t>
            </a:r>
            <a:r>
              <a:rPr lang="en-US" sz="4400" dirty="0" err="1"/>
              <a:t>programme</a:t>
            </a:r>
            <a:r>
              <a:rPr lang="en-US" sz="4400" dirty="0"/>
              <a:t>/project indicators</a:t>
            </a:r>
          </a:p>
          <a:p>
            <a:pPr lvl="2"/>
            <a:r>
              <a:rPr lang="en-US" sz="4400" dirty="0"/>
              <a:t>Pre-contract services</a:t>
            </a:r>
          </a:p>
          <a:p>
            <a:pPr lvl="2"/>
            <a:r>
              <a:rPr lang="en-US" sz="4400" dirty="0"/>
              <a:t>Advisory service and/or other services to financially structure a proposed activity</a:t>
            </a:r>
          </a:p>
          <a:p>
            <a:pPr lvl="2"/>
            <a:r>
              <a:rPr lang="en-US" sz="4400" dirty="0"/>
              <a:t>Other project preparation activities</a:t>
            </a:r>
          </a:p>
          <a:p>
            <a:pPr lvl="2"/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C41696-8036-49ED-A1A5-961C3BB7D311}"/>
              </a:ext>
            </a:extLst>
          </p:cNvPr>
          <p:cNvSpPr txBox="1"/>
          <p:nvPr/>
        </p:nvSpPr>
        <p:spPr>
          <a:xfrm>
            <a:off x="6400800" y="5997677"/>
            <a:ext cx="3932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Virginie and Serena, 2017</a:t>
            </a:r>
          </a:p>
          <a:p>
            <a:r>
              <a:rPr lang="en-US" dirty="0"/>
              <a:t>GCF</a:t>
            </a:r>
          </a:p>
        </p:txBody>
      </p:sp>
    </p:spTree>
    <p:extLst>
      <p:ext uri="{BB962C8B-B14F-4D97-AF65-F5344CB8AC3E}">
        <p14:creationId xmlns:p14="http://schemas.microsoft.com/office/powerpoint/2010/main" val="1200091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63AB7-971C-41D3-94E2-AFA58E888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GCF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69676-5012-4319-8D92-F7BE12F7D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Pre-feasibility study:</a:t>
            </a:r>
            <a:r>
              <a:rPr lang="km-KH" sz="4800" dirty="0"/>
              <a:t>ការសិក្សាជំហានដំបូងដើម្បីអោយដឹងថាតើវានឹងមានផលប្រយោជន៍ក្នុងការបន្តធ្វើការសិក្សាលើ</a:t>
            </a:r>
            <a:r>
              <a:rPr lang="en-US" sz="3600" dirty="0"/>
              <a:t>Pre-feasibility study</a:t>
            </a:r>
            <a:r>
              <a:rPr lang="km-KH" sz="4800" dirty="0"/>
              <a:t>រឺទេ</a:t>
            </a:r>
            <a:r>
              <a:rPr lang="en-US" sz="3600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5B9A98-FE35-42B7-99E4-71DE1641E936}"/>
              </a:ext>
            </a:extLst>
          </p:cNvPr>
          <p:cNvSpPr txBox="1"/>
          <p:nvPr/>
        </p:nvSpPr>
        <p:spPr>
          <a:xfrm>
            <a:off x="6400800" y="5997677"/>
            <a:ext cx="3932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Virginie and Serena, 2017</a:t>
            </a:r>
          </a:p>
        </p:txBody>
      </p:sp>
    </p:spTree>
    <p:extLst>
      <p:ext uri="{BB962C8B-B14F-4D97-AF65-F5344CB8AC3E}">
        <p14:creationId xmlns:p14="http://schemas.microsoft.com/office/powerpoint/2010/main" val="3385116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19388-B782-42DA-91CC-8B609A643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GCF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C00C1-897F-4A88-ADA7-47A326499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Feasibility Study:</a:t>
            </a:r>
            <a:r>
              <a:rPr lang="km-KH" sz="5400" dirty="0"/>
              <a:t>ការសិក្សារៀបចំដំបូងដែលត្រូវបានតាក់តែងឡើងនៅដំណាក់កាលដំបូងរបស់គំរោងដែលជួយក្នុងការបង្ហាញផ្លូវថាគំរោងគឺអាចរក្សាស្ថេរភាពនិងអាចប្រព្រឹត្តទៅបាន។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002B09-465F-4D03-AB9F-771F4922F853}"/>
              </a:ext>
            </a:extLst>
          </p:cNvPr>
          <p:cNvSpPr txBox="1"/>
          <p:nvPr/>
        </p:nvSpPr>
        <p:spPr>
          <a:xfrm>
            <a:off x="6400800" y="5997677"/>
            <a:ext cx="3932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Virginie and Serena, 2017</a:t>
            </a:r>
          </a:p>
        </p:txBody>
      </p:sp>
    </p:spTree>
    <p:extLst>
      <p:ext uri="{BB962C8B-B14F-4D97-AF65-F5344CB8AC3E}">
        <p14:creationId xmlns:p14="http://schemas.microsoft.com/office/powerpoint/2010/main" val="14016673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19388-B782-42DA-91CC-8B609A643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GCF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C00C1-897F-4A88-ADA7-47A326499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Financial and economic analysis: </a:t>
            </a:r>
            <a:r>
              <a:rPr lang="km-KH" sz="4800" dirty="0"/>
              <a:t>ការប៉ាន់ស្មាននូវផលចំណេញសុទ្ធរបស់ការវិនិយោគគំរោងដោយផ្អែកលើមូលដ្ឋាននៃភាពខុសគ្នារវាងស្ថានភាពដែលមាន និងមិនមានគំរោង។ការវិភាគលើកត្តាទាំងពីរនេះអាចបំពេញអោយគ្នាទៅវិញទៅមក។ជាទូទៅការវិភាគសេដ្ឋកិច្ចគឺគ្របដណ្តប់ការវិភាគហិរញ្ញវត្ថុ។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E031C8-1393-4DAC-B9AB-7706DAF08F64}"/>
              </a:ext>
            </a:extLst>
          </p:cNvPr>
          <p:cNvSpPr txBox="1"/>
          <p:nvPr/>
        </p:nvSpPr>
        <p:spPr>
          <a:xfrm>
            <a:off x="6400800" y="5997677"/>
            <a:ext cx="3932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Virginie and Serena, 2017</a:t>
            </a:r>
          </a:p>
        </p:txBody>
      </p:sp>
    </p:spTree>
    <p:extLst>
      <p:ext uri="{BB962C8B-B14F-4D97-AF65-F5344CB8AC3E}">
        <p14:creationId xmlns:p14="http://schemas.microsoft.com/office/powerpoint/2010/main" val="3213839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0E070-087E-41BA-9D67-15E9A23B8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GCF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79110-1066-42A4-9F6D-6D0FAD779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12491"/>
            <a:ext cx="9912008" cy="4428872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Environmental and Social Impact Assessment or Management Framework:</a:t>
            </a:r>
            <a:endParaRPr lang="km-KH" sz="3200" dirty="0"/>
          </a:p>
          <a:p>
            <a:pPr marL="0" indent="0">
              <a:buNone/>
            </a:pPr>
            <a:r>
              <a:rPr lang="km-KH" sz="4400" dirty="0"/>
              <a:t>ឯកសារដែលមានពន្យល់ក្បោះក្បាយអំំពីហានិភ័យនិងផលប៉ះពាល់ជាសក្តានុពលដែលអាចកើតមានឡើងទៅលើបរិស្ថាននិងសង្គមដោយប្រើប្រាស់យន្តការក្នុងការវាយតំលៃផលប៉ះពាល់លើបរិស្ថាននិងសង្គម និងអំំពីការគ្រប់គ្រងវិធានការក្នុងការកាត់បន្ថយផល់ប៉ះពាល់ទាំងនោះដោយរួមបញ្ចូលនូវប្រព័ន្ធ ការកំណត់ ការវាយតំលៃ ការគ្រប់គ្រង ការកាត់បន្ថយ និងការតាមដាន។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C46F03-8CAA-4D8C-9EC9-0C2E73F8F390}"/>
              </a:ext>
            </a:extLst>
          </p:cNvPr>
          <p:cNvSpPr txBox="1"/>
          <p:nvPr/>
        </p:nvSpPr>
        <p:spPr>
          <a:xfrm>
            <a:off x="6400800" y="5997677"/>
            <a:ext cx="3932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Virginie and Serena, 2017</a:t>
            </a:r>
          </a:p>
        </p:txBody>
      </p:sp>
    </p:spTree>
    <p:extLst>
      <p:ext uri="{BB962C8B-B14F-4D97-AF65-F5344CB8AC3E}">
        <p14:creationId xmlns:p14="http://schemas.microsoft.com/office/powerpoint/2010/main" val="20001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19388-B782-42DA-91CC-8B609A643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GCF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C00C1-897F-4A88-ADA7-47A326499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Gender: </a:t>
            </a:r>
            <a:r>
              <a:rPr lang="km-KH" sz="6000" dirty="0"/>
              <a:t>សំដៅលើការកំណត់របស់សង្គមឬវប្បធម៌ជាក់លាក់ទៅលើតួនាទីនិងលក្ខណៈសំរាប់បញ្ជាក់ពីភាពមិនដូចគ្នារបស់ស្ត្រីនិងបុរស </a:t>
            </a:r>
            <a:endParaRPr lang="en-US" sz="4000" dirty="0"/>
          </a:p>
          <a:p>
            <a:pPr marL="0" indent="0">
              <a:buNone/>
            </a:pPr>
            <a:r>
              <a:rPr lang="km-KH" sz="4000" dirty="0"/>
              <a:t>	</a:t>
            </a:r>
            <a:r>
              <a:rPr lang="en-US" sz="4000" dirty="0"/>
              <a:t>	Equity, Equality, Sensitivity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B8DA51-451B-4DEB-A2B6-DA3550762142}"/>
              </a:ext>
            </a:extLst>
          </p:cNvPr>
          <p:cNvSpPr txBox="1"/>
          <p:nvPr/>
        </p:nvSpPr>
        <p:spPr>
          <a:xfrm>
            <a:off x="6400800" y="5997677"/>
            <a:ext cx="3932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Virginie and Serena, 2017</a:t>
            </a:r>
          </a:p>
        </p:txBody>
      </p:sp>
    </p:spTree>
    <p:extLst>
      <p:ext uri="{BB962C8B-B14F-4D97-AF65-F5344CB8AC3E}">
        <p14:creationId xmlns:p14="http://schemas.microsoft.com/office/powerpoint/2010/main" val="3847295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D1119-6CE1-4CC9-A8FD-5EE9044DA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GCF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2600F-2BEB-4D62-90B1-865BA45CE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882512" cy="3880773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/>
              <a:t>Theory of change:</a:t>
            </a:r>
            <a:r>
              <a:rPr lang="km-KH" sz="4800" dirty="0"/>
              <a:t>វិធីសាស្ត្រក្នុងការរៀ​បចំនូវផែនការ ការចូលរួម និងរង្វាយតំលៃ ដែលត្រូវបានប្រើប្រាស់សំរាប់ជួយលើកកំពស់ដល់បំលាស់ប្តូរក្នុងរយៈពេលវែង។នេះសំដៅលើការបែងចែកភាពខុសគ្នារវាងលទ្ធផលដែលរំពឹងទុក និងលទ្ធផលទទួលបានជាក់ស្តែង។វាជាដំណើរការរួមដែលទាមទារអោយមានការចូលរួមពីផ្នែកពាក់ព័ន្ធដើម្បីទទួលបានដំណោះស្រាយ។ភស្តុតាងនៃភាពជោគជ័យគឺបង្ហាញថាគំនិតផ្តួចផ្តើមគំរោងគឺមានប្រសិទ្ធភាព។</a:t>
            </a:r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AD1CB0-560D-4EF6-9738-94DC003C9941}"/>
              </a:ext>
            </a:extLst>
          </p:cNvPr>
          <p:cNvSpPr txBox="1"/>
          <p:nvPr/>
        </p:nvSpPr>
        <p:spPr>
          <a:xfrm>
            <a:off x="5618589" y="6271551"/>
            <a:ext cx="3932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Virginie and Serena, 2017</a:t>
            </a:r>
          </a:p>
        </p:txBody>
      </p:sp>
    </p:spTree>
    <p:extLst>
      <p:ext uri="{BB962C8B-B14F-4D97-AF65-F5344CB8AC3E}">
        <p14:creationId xmlns:p14="http://schemas.microsoft.com/office/powerpoint/2010/main" val="9014860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63AB7-971C-41D3-94E2-AFA58E888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GCF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69676-5012-4319-8D92-F7BE12F7D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900" dirty="0"/>
              <a:t>Log frame: </a:t>
            </a:r>
            <a:r>
              <a:rPr lang="km-KH" sz="5400" dirty="0"/>
              <a:t>វិធីសាស្ត្រដែលត្រូវបានប្រើប្រាស់ដើម្បីបញ្ជាក់បង្ហាញថាតើកញ្ចប់សកម្មភាពនឹងអាចចូលរួមយ៉ាងណាក្នុងការសំរេចអោយបាននូវលទ្ធផលនិងកម្មវត្ថុដែលបានកំណត់សំរាប់គំរោងទាំងមូល()។</a:t>
            </a:r>
            <a:r>
              <a:rPr lang="en-US" sz="4000" dirty="0"/>
              <a:t>Log Frame</a:t>
            </a:r>
            <a:r>
              <a:rPr lang="km-KH" sz="5400" dirty="0"/>
              <a:t>គឺជាដំណាងនៃផែនទីឬក្របខ័ណ្ឌលទ្ធផលដែលជាផ្នែកមួយនៃ</a:t>
            </a:r>
            <a:r>
              <a:rPr lang="en-US" sz="4000" dirty="0"/>
              <a:t>Result Management Framework (RMF).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815763-7519-4182-822D-CA0737FAB025}"/>
              </a:ext>
            </a:extLst>
          </p:cNvPr>
          <p:cNvSpPr txBox="1"/>
          <p:nvPr/>
        </p:nvSpPr>
        <p:spPr>
          <a:xfrm>
            <a:off x="6400800" y="5997677"/>
            <a:ext cx="3932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Virginie and Serena, 2017</a:t>
            </a:r>
          </a:p>
        </p:txBody>
      </p:sp>
    </p:spTree>
    <p:extLst>
      <p:ext uri="{BB962C8B-B14F-4D97-AF65-F5344CB8AC3E}">
        <p14:creationId xmlns:p14="http://schemas.microsoft.com/office/powerpoint/2010/main" val="7315070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63AB7-971C-41D3-94E2-AFA58E888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GCF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69676-5012-4319-8D92-F7BE12F7D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/>
              <a:t>Non-reimbursable grants: </a:t>
            </a:r>
            <a:r>
              <a:rPr lang="km-KH" sz="6600" dirty="0"/>
              <a:t>កញ្ចប់មូលនិធិដែលត្រូវបានផ្តល់ជូនទៅដល់អ្នកទទួលតាមរយៈសាច់ប្រាក់ ទំនិញ​ឬសេវាកម្មដែលមិនដំរូវអោយសងត្រលប់មកវិញ។ភាគច្រើនសំដៅលើជំនួយមិនមានសំនង។</a:t>
            </a:r>
            <a:endParaRPr lang="en-US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B0A82A-11BB-49DF-BCE2-84AC1CC953C7}"/>
              </a:ext>
            </a:extLst>
          </p:cNvPr>
          <p:cNvSpPr txBox="1"/>
          <p:nvPr/>
        </p:nvSpPr>
        <p:spPr>
          <a:xfrm>
            <a:off x="6400800" y="5997677"/>
            <a:ext cx="3932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Virginie and Serena, 2017</a:t>
            </a:r>
          </a:p>
        </p:txBody>
      </p:sp>
    </p:spTree>
    <p:extLst>
      <p:ext uri="{BB962C8B-B14F-4D97-AF65-F5344CB8AC3E}">
        <p14:creationId xmlns:p14="http://schemas.microsoft.com/office/powerpoint/2010/main" val="748390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08BB0-996C-419D-8A25-DEFF92705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GCF Timeline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5D67569-2069-435C-8610-F31BB3283F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15" b="33178"/>
          <a:stretch/>
        </p:blipFill>
        <p:spPr>
          <a:xfrm>
            <a:off x="331192" y="1297860"/>
            <a:ext cx="11129816" cy="495054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B6B9EAB-2B9F-482E-9C92-84B6EA590835}"/>
              </a:ext>
            </a:extLst>
          </p:cNvPr>
          <p:cNvSpPr txBox="1"/>
          <p:nvPr/>
        </p:nvSpPr>
        <p:spPr>
          <a:xfrm>
            <a:off x="8593394" y="6351639"/>
            <a:ext cx="2113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GCF</a:t>
            </a:r>
          </a:p>
        </p:txBody>
      </p:sp>
    </p:spTree>
    <p:extLst>
      <p:ext uri="{BB962C8B-B14F-4D97-AF65-F5344CB8AC3E}">
        <p14:creationId xmlns:p14="http://schemas.microsoft.com/office/powerpoint/2010/main" val="9761238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D1119-6CE1-4CC9-A8FD-5EE9044DA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GCF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2600F-2BEB-4D62-90B1-865BA45CE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/>
              <a:t>Reimbursable grants:</a:t>
            </a:r>
            <a:r>
              <a:rPr lang="km-KH" sz="6000" dirty="0"/>
              <a:t>មានលក្ខណៈស្រដៀងទៅនឹងកំចី មានផ្ទុកនូវបដិភាគបរិច្ចាកដែលផ្តល់ជូនទៅស្ថាប័នអ្នកទទួលសំរាប់គោលដៅវិនិយោគ ដែលអាចសង្ឃឹមថានឹងទទួលបានត្រលប់មកវិញនូវសំនងដែលមានចែងជាក់លាក់ក្នុងលក្ខខ័ណ្ឌហិរញ្ញវត្ថុ។</a:t>
            </a:r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4D18B3-4D58-4D74-9047-CEB6DDC16D94}"/>
              </a:ext>
            </a:extLst>
          </p:cNvPr>
          <p:cNvSpPr txBox="1"/>
          <p:nvPr/>
        </p:nvSpPr>
        <p:spPr>
          <a:xfrm>
            <a:off x="6400800" y="5997677"/>
            <a:ext cx="3932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Virginie and Serena, 2017</a:t>
            </a:r>
          </a:p>
        </p:txBody>
      </p:sp>
    </p:spTree>
    <p:extLst>
      <p:ext uri="{BB962C8B-B14F-4D97-AF65-F5344CB8AC3E}">
        <p14:creationId xmlns:p14="http://schemas.microsoft.com/office/powerpoint/2010/main" val="15988376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D1119-6CE1-4CC9-A8FD-5EE9044DA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GCF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2600F-2BEB-4D62-90B1-865BA45CE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Senior loans:</a:t>
            </a:r>
            <a:r>
              <a:rPr lang="km-KH" sz="3600" dirty="0"/>
              <a:t> </a:t>
            </a:r>
            <a:r>
              <a:rPr lang="km-KH" sz="5400" dirty="0"/>
              <a:t>កំចីធនាគារជាន់ខ្ពស់គឺជាកតព្វកិច្ចបំណុលហិរញ្ញវត្ថុដែលមានប្រកាន់ភ្ជាប់នូវការទាមទារផ្លូវច្បាប់សំរាប់អ្នកខ្ចីទ្រព្យសកម្មលើកតព្វកិច្ចបំណុលផ្សេងៗទៀត ដែលនេះមានន័យថាកំចីធនាគារជាន់ខ្ពស់នេះនឹងត្រូវបានធ្វើការទូទាត់សងមុនភាគីទទួលការទូទាត់សងផ្សេងៗក្នុងករណីក្ស័យធន។</a:t>
            </a:r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DD1181-BF97-41D4-8D32-55BC27322E3A}"/>
              </a:ext>
            </a:extLst>
          </p:cNvPr>
          <p:cNvSpPr txBox="1"/>
          <p:nvPr/>
        </p:nvSpPr>
        <p:spPr>
          <a:xfrm>
            <a:off x="6400800" y="5997677"/>
            <a:ext cx="3932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Virginie and Serena, 2017</a:t>
            </a:r>
          </a:p>
        </p:txBody>
      </p:sp>
    </p:spTree>
    <p:extLst>
      <p:ext uri="{BB962C8B-B14F-4D97-AF65-F5344CB8AC3E}">
        <p14:creationId xmlns:p14="http://schemas.microsoft.com/office/powerpoint/2010/main" val="17032876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D1119-6CE1-4CC9-A8FD-5EE9044DA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GCF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2600F-2BEB-4D62-90B1-865BA45CE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/>
              <a:t>Subordinate loans</a:t>
            </a:r>
            <a:r>
              <a:rPr lang="km-KH" sz="3600" dirty="0"/>
              <a:t> </a:t>
            </a:r>
            <a:r>
              <a:rPr lang="km-KH" sz="4800" dirty="0"/>
              <a:t>ក្នុងករណីក្ស័យធន គឺជាកំចីដែលមានអាទិភាពតិចជាងគេក្នុងការសងសំណងបើធៀបជាមួយនឹងក្រុមហ៊ុនរឺកំចីគំរោងផ្សេងៗ។អានុភាពអាចសំរេចបានដោយសារថា​ </a:t>
            </a:r>
            <a:r>
              <a:rPr lang="en-US" sz="3600" dirty="0"/>
              <a:t>Subordinate loans</a:t>
            </a:r>
            <a:r>
              <a:rPr lang="km-KH" sz="3600" dirty="0"/>
              <a:t> </a:t>
            </a:r>
            <a:r>
              <a:rPr lang="km-KH" sz="4800" dirty="0"/>
              <a:t>ពង្រឹងនូវប្រវត្តិរូបហិរញ្ញប្បទានសមធម៌របស់ក្រុមហ៊ុនឬគំរោង និងលើកទឹកចិត្តជូនដល់អ្នកដឹកនាំពាណិជកម្មអោយផ្តល់ជូននូវ​</a:t>
            </a:r>
            <a:r>
              <a:rPr lang="en-US" sz="3600" dirty="0"/>
              <a:t> Senior loans</a:t>
            </a:r>
            <a:r>
              <a:rPr lang="km-KH" sz="3600" dirty="0"/>
              <a:t>។</a:t>
            </a:r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C9742D-84B6-4060-A1F5-EA88378B52CA}"/>
              </a:ext>
            </a:extLst>
          </p:cNvPr>
          <p:cNvSpPr txBox="1"/>
          <p:nvPr/>
        </p:nvSpPr>
        <p:spPr>
          <a:xfrm>
            <a:off x="6400800" y="5997677"/>
            <a:ext cx="3932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Virginie and Serena, 2017</a:t>
            </a:r>
          </a:p>
        </p:txBody>
      </p:sp>
    </p:spTree>
    <p:extLst>
      <p:ext uri="{BB962C8B-B14F-4D97-AF65-F5344CB8AC3E}">
        <p14:creationId xmlns:p14="http://schemas.microsoft.com/office/powerpoint/2010/main" val="36518551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0E070-087E-41BA-9D67-15E9A23B8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GCF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79110-1066-42A4-9F6D-6D0FAD779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6103"/>
            <a:ext cx="8596668" cy="4942349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Concept note:</a:t>
            </a:r>
            <a:r>
              <a:rPr lang="km-KH" sz="4800" dirty="0"/>
              <a:t>ឯកសារដែលមានរៀបរាប់អំពីគំនិតរបស់កម្មវិធីរឺគម្រោងដែលមានព័ត៌មានជាមូលដ្ឋានរបស់កម្មវិធីរឺគម្រោងនោះដើម្បីស្វែងរកនូវមតិត្រលប់ថាតើគំនិតនេះស្ថិតនៅក្នុងដែននៃគោលដៅនិងគោលនយោបាយរបស់មូលនិធិដែររឺទេ។</a:t>
            </a:r>
            <a:endParaRPr lang="en-US" sz="4800" dirty="0"/>
          </a:p>
          <a:p>
            <a:r>
              <a:rPr lang="en-US" sz="2600" dirty="0"/>
              <a:t>Concept note for full Funding Proposal: </a:t>
            </a:r>
            <a:r>
              <a:rPr lang="en-US" sz="2600" dirty="0">
                <a:hlinkClick r:id="rId2"/>
              </a:rPr>
              <a:t>https://www.greenclimate.fund/document/concept-note-template</a:t>
            </a:r>
            <a:endParaRPr lang="en-US" sz="2600" dirty="0"/>
          </a:p>
          <a:p>
            <a:r>
              <a:rPr lang="en-US" sz="2600" dirty="0"/>
              <a:t>Concept note for Simplify Approval Process: </a:t>
            </a:r>
            <a:r>
              <a:rPr lang="en-US" sz="2600" dirty="0">
                <a:hlinkClick r:id="rId3"/>
              </a:rPr>
              <a:t>https://www.greenclimate.fund/document/simplified-approval-process-concept-note</a:t>
            </a:r>
            <a:endParaRPr lang="km-KH" sz="26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38D45F-12A9-4654-9F47-E6E31058950E}"/>
              </a:ext>
            </a:extLst>
          </p:cNvPr>
          <p:cNvSpPr txBox="1"/>
          <p:nvPr/>
        </p:nvSpPr>
        <p:spPr>
          <a:xfrm>
            <a:off x="6400800" y="6194319"/>
            <a:ext cx="3932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Virginie and Serena, 2017</a:t>
            </a:r>
          </a:p>
        </p:txBody>
      </p:sp>
    </p:spTree>
    <p:extLst>
      <p:ext uri="{BB962C8B-B14F-4D97-AF65-F5344CB8AC3E}">
        <p14:creationId xmlns:p14="http://schemas.microsoft.com/office/powerpoint/2010/main" val="6539781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63AB7-971C-41D3-94E2-AFA58E888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69676-5012-4319-8D92-F7BE12F7D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5100" dirty="0"/>
              <a:t>Investment criteria: </a:t>
            </a:r>
            <a:r>
              <a:rPr lang="km-KH" sz="5700" dirty="0"/>
              <a:t>លក្ខខ័ណ្ឌវិនិយោគទាំង៦ដែលរៀបចំឡើងដោយក្រុមប្រឹក្សាភិបាលរបស់ </a:t>
            </a:r>
            <a:r>
              <a:rPr lang="en-US" sz="5700" dirty="0"/>
              <a:t>GCF </a:t>
            </a:r>
            <a:r>
              <a:rPr lang="km-KH" sz="5700" dirty="0"/>
              <a:t>ដែលមានរាយនាមដូចខាងក្រោម</a:t>
            </a:r>
          </a:p>
          <a:p>
            <a:pPr marL="742950" indent="-231775">
              <a:buFont typeface="+mj-lt"/>
              <a:buAutoNum type="arabicPeriod"/>
            </a:pPr>
            <a:r>
              <a:rPr lang="km-KH" sz="3600" dirty="0"/>
              <a:t>	</a:t>
            </a:r>
            <a:r>
              <a:rPr lang="en-US" sz="3600" dirty="0"/>
              <a:t>	Impact Potential</a:t>
            </a:r>
          </a:p>
          <a:p>
            <a:pPr marL="742950" indent="-231775">
              <a:buFont typeface="+mj-lt"/>
              <a:buAutoNum type="arabicPeriod"/>
            </a:pPr>
            <a:r>
              <a:rPr lang="en-US" sz="3600" dirty="0"/>
              <a:t>		Paradigm Shift Potential</a:t>
            </a:r>
          </a:p>
          <a:p>
            <a:pPr marL="742950" indent="-231775">
              <a:buFont typeface="+mj-lt"/>
              <a:buAutoNum type="arabicPeriod"/>
            </a:pPr>
            <a:r>
              <a:rPr lang="en-US" sz="3600" dirty="0"/>
              <a:t>		Sustainable Development Potential</a:t>
            </a:r>
          </a:p>
          <a:p>
            <a:pPr marL="742950" indent="-231775">
              <a:buFont typeface="+mj-lt"/>
              <a:buAutoNum type="arabicPeriod"/>
            </a:pPr>
            <a:r>
              <a:rPr lang="en-US" sz="3600" dirty="0"/>
              <a:t>		Needs of the recipient</a:t>
            </a:r>
          </a:p>
          <a:p>
            <a:pPr marL="742950" indent="-231775">
              <a:buFont typeface="+mj-lt"/>
              <a:buAutoNum type="arabicPeriod"/>
            </a:pPr>
            <a:r>
              <a:rPr lang="en-US" sz="3600" dirty="0"/>
              <a:t>		Country ownership</a:t>
            </a:r>
          </a:p>
          <a:p>
            <a:pPr marL="742950" indent="-231775">
              <a:buFont typeface="+mj-lt"/>
              <a:buAutoNum type="arabicPeriod"/>
            </a:pPr>
            <a:r>
              <a:rPr lang="en-US" sz="3600" dirty="0"/>
              <a:t>		Effectiveness and Efficiency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8A8512-BA6E-4524-89F4-30DF81641510}"/>
              </a:ext>
            </a:extLst>
          </p:cNvPr>
          <p:cNvSpPr txBox="1"/>
          <p:nvPr/>
        </p:nvSpPr>
        <p:spPr>
          <a:xfrm>
            <a:off x="6400800" y="5997677"/>
            <a:ext cx="3932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Virginie and Serena, 2017</a:t>
            </a:r>
          </a:p>
        </p:txBody>
      </p:sp>
    </p:spTree>
    <p:extLst>
      <p:ext uri="{BB962C8B-B14F-4D97-AF65-F5344CB8AC3E}">
        <p14:creationId xmlns:p14="http://schemas.microsoft.com/office/powerpoint/2010/main" val="11075867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0E070-087E-41BA-9D67-15E9A23B8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99767"/>
            <a:ext cx="8596668" cy="1320800"/>
          </a:xfrm>
        </p:spPr>
        <p:txBody>
          <a:bodyPr/>
          <a:lstStyle/>
          <a:p>
            <a:r>
              <a:rPr lang="en-US" dirty="0"/>
              <a:t>GCF Terminology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C79110-1066-42A4-9F6D-6D0FAD7797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1671484"/>
                <a:ext cx="9676034" cy="4719484"/>
              </a:xfrm>
            </p:spPr>
            <p:txBody>
              <a:bodyPr>
                <a:normAutofit fontScale="55000" lnSpcReduction="20000"/>
              </a:bodyPr>
              <a:lstStyle/>
              <a:p>
                <a:r>
                  <a:rPr lang="en-US" sz="3300" dirty="0"/>
                  <a:t>Effectiveness:</a:t>
                </a:r>
                <a:r>
                  <a:rPr lang="km-KH" sz="6500" dirty="0"/>
                  <a:t>សមត្ថភាពក្នុងការសំរេចបានលទ្ធផលការងារដែលបានកំណត់ក្នុងលទ្ធផលរំពឹងទុក</a:t>
                </a:r>
                <a:endParaRPr lang="en-US" sz="3300" dirty="0"/>
              </a:p>
              <a:p>
                <a:r>
                  <a:rPr lang="en-US" sz="3300" dirty="0"/>
                  <a:t>Efficiency:</a:t>
                </a:r>
                <a:r>
                  <a:rPr lang="km-KH" sz="3300" dirty="0"/>
                  <a:t> </a:t>
                </a:r>
                <a:r>
                  <a:rPr lang="km-KH" sz="6500" dirty="0"/>
                  <a:t>ទិន្នផលការងារដែលអាចវាស់វែងបានដោយធ្វើការប្រៀបធៀបរវាងលទ្ធផលការងារដែលមានអត្ថប្រយោជន៍ជាមួយនឹងធនធានសរុបដែលបានប្រើបា្រស់។រូបមន្តសំរាប់គណនា៖</a:t>
                </a:r>
              </a:p>
              <a:p>
                <a:pPr marL="0" indent="0">
                  <a:buNone/>
                </a:pPr>
                <a:r>
                  <a:rPr lang="km-KH" sz="6500" dirty="0"/>
                  <a:t>		</a:t>
                </a:r>
                <a:r>
                  <a:rPr lang="en-US" sz="6500" dirty="0"/>
                  <a:t>r</a:t>
                </a:r>
                <a14:m>
                  <m:oMath xmlns:m="http://schemas.openxmlformats.org/officeDocument/2006/math">
                    <m:r>
                      <a:rPr lang="en-US" sz="65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65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5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en-US" sz="65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den>
                    </m:f>
                  </m:oMath>
                </a14:m>
                <a:br>
                  <a:rPr lang="en-US" sz="3300" dirty="0"/>
                </a:br>
                <a:endParaRPr lang="km-KH" sz="3300" dirty="0"/>
              </a:p>
              <a:p>
                <a:pPr marL="0" indent="0">
                  <a:buNone/>
                </a:pPr>
                <a:r>
                  <a:rPr lang="km-KH" sz="6500" dirty="0"/>
                  <a:t>ដែល 	</a:t>
                </a:r>
                <a:r>
                  <a:rPr lang="en-US" sz="3600" dirty="0"/>
                  <a:t>P </a:t>
                </a:r>
                <a:r>
                  <a:rPr lang="km-KH" sz="6500" dirty="0"/>
                  <a:t>ជាចំនួនលទ្ធផលការងារមានប្រយោជន៍ដែលសំរេចបាន</a:t>
                </a:r>
              </a:p>
              <a:p>
                <a:pPr marL="0" indent="0">
                  <a:buNone/>
                </a:pPr>
                <a:r>
                  <a:rPr lang="km-KH" sz="6500" dirty="0"/>
                  <a:t>		</a:t>
                </a:r>
                <a:r>
                  <a:rPr lang="en-US" sz="3600" dirty="0"/>
                  <a:t>C </a:t>
                </a:r>
                <a:r>
                  <a:rPr lang="km-KH" sz="6500" dirty="0"/>
                  <a:t>ជាចំណាយធនធានសរុបសំរាប់គំរោងឬកម្មវិធីនោះ</a:t>
                </a:r>
                <a:endParaRPr lang="en-US" sz="65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C79110-1066-42A4-9F6D-6D0FAD7797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671484"/>
                <a:ext cx="9676034" cy="4719484"/>
              </a:xfrm>
              <a:blipFill>
                <a:blip r:embed="rId2"/>
                <a:stretch>
                  <a:fillRect l="-1890" t="-2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574695F3-04EF-422F-9518-F7558B7237E5}"/>
              </a:ext>
            </a:extLst>
          </p:cNvPr>
          <p:cNvSpPr txBox="1"/>
          <p:nvPr/>
        </p:nvSpPr>
        <p:spPr>
          <a:xfrm>
            <a:off x="6400800" y="5997677"/>
            <a:ext cx="3932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Virginie and Serena, 2017</a:t>
            </a:r>
          </a:p>
        </p:txBody>
      </p:sp>
    </p:spTree>
    <p:extLst>
      <p:ext uri="{BB962C8B-B14F-4D97-AF65-F5344CB8AC3E}">
        <p14:creationId xmlns:p14="http://schemas.microsoft.com/office/powerpoint/2010/main" val="25613623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63AB7-971C-41D3-94E2-AFA58E888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GCF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69676-5012-4319-8D92-F7BE12F7D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154924" cy="4466353"/>
          </a:xfrm>
        </p:spPr>
        <p:txBody>
          <a:bodyPr>
            <a:normAutofit fontScale="77500" lnSpcReduction="20000"/>
          </a:bodyPr>
          <a:lstStyle/>
          <a:p>
            <a:r>
              <a:rPr lang="en-US" sz="3800" dirty="0"/>
              <a:t>Paradigm shift: </a:t>
            </a:r>
            <a:r>
              <a:rPr lang="km-KH" sz="5600" dirty="0"/>
              <a:t>ការផ្លាស់ប្តូរដែលជាមូលដ្ឋានគ្រឹះសំរាប់ប្រទេសក្នុងការវិវត្តន៍ទៅរកការអភិវឌ្ឍន៍ចីរភាពដែលធន់នឹងអាកាសធាតុនិងបំភាយកាបូនទាបដោយស្របទៅតាមលទ្ធផលដែលយល់ព្រមដោយ </a:t>
            </a:r>
            <a:r>
              <a:rPr lang="en-US" sz="3800" dirty="0"/>
              <a:t>GCF</a:t>
            </a:r>
            <a:r>
              <a:rPr lang="km-KH" sz="5600" dirty="0"/>
              <a:t>និងស្របទៅតាមគោលការណែនាំរបស់ប្រទេសជាតិ។</a:t>
            </a:r>
            <a:endParaRPr lang="en-US" sz="5600" dirty="0"/>
          </a:p>
          <a:p>
            <a:pPr lvl="2"/>
            <a:r>
              <a:rPr lang="en-US" sz="2800" dirty="0"/>
              <a:t>Potential for scaling up and replication</a:t>
            </a:r>
          </a:p>
          <a:p>
            <a:pPr lvl="2"/>
            <a:r>
              <a:rPr lang="en-US" sz="2800" dirty="0"/>
              <a:t>Potential for knowledge and learning</a:t>
            </a:r>
          </a:p>
          <a:p>
            <a:pPr lvl="2"/>
            <a:r>
              <a:rPr lang="en-US" sz="2800" dirty="0"/>
              <a:t>Contribution to the creation of an enabling environment</a:t>
            </a:r>
          </a:p>
          <a:p>
            <a:pPr lvl="2"/>
            <a:r>
              <a:rPr lang="en-US" sz="2800" dirty="0"/>
              <a:t>Contribution to regulatory framework and policies</a:t>
            </a:r>
          </a:p>
          <a:p>
            <a:pPr marL="0" indent="0">
              <a:buNone/>
            </a:pPr>
            <a:r>
              <a:rPr lang="en-US" sz="2800" dirty="0"/>
              <a:t>		</a:t>
            </a:r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F2DDF2-3F10-4C01-A295-25A6F5947DD2}"/>
              </a:ext>
            </a:extLst>
          </p:cNvPr>
          <p:cNvSpPr txBox="1"/>
          <p:nvPr/>
        </p:nvSpPr>
        <p:spPr>
          <a:xfrm>
            <a:off x="6400800" y="6046837"/>
            <a:ext cx="3932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Virginie and Serena, 2017</a:t>
            </a:r>
          </a:p>
        </p:txBody>
      </p:sp>
    </p:spTree>
    <p:extLst>
      <p:ext uri="{BB962C8B-B14F-4D97-AF65-F5344CB8AC3E}">
        <p14:creationId xmlns:p14="http://schemas.microsoft.com/office/powerpoint/2010/main" val="42916148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63AB7-971C-41D3-94E2-AFA58E888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GCF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69676-5012-4319-8D92-F7BE12F7D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Performance Measurement Framework (PMF): </a:t>
            </a:r>
            <a:r>
              <a:rPr lang="km-KH" sz="4400" dirty="0"/>
              <a:t>បណ្តុំនៃសូចនករដែលបង្កើតដោយ</a:t>
            </a:r>
            <a:r>
              <a:rPr lang="en-US" sz="3500" dirty="0"/>
              <a:t>GCF</a:t>
            </a:r>
            <a:r>
              <a:rPr lang="km-KH" sz="4400" dirty="0"/>
              <a:t>ដើម្បីវាស់វែងនូវការវិវត្តន៍ទៅកាន់លទ្ធផលដែលកំណត់ទុកផ្អែកលើគោលដៅ</a:t>
            </a:r>
            <a:r>
              <a:rPr lang="en-US" sz="4400" dirty="0"/>
              <a:t> </a:t>
            </a:r>
            <a:r>
              <a:rPr lang="en-US" sz="2800" dirty="0"/>
              <a:t>Paradigm-shift objective, Fund-level Impacts and Project/</a:t>
            </a:r>
            <a:r>
              <a:rPr lang="en-US" sz="2800" dirty="0" err="1"/>
              <a:t>programme</a:t>
            </a:r>
            <a:r>
              <a:rPr lang="en-US" sz="2800" dirty="0"/>
              <a:t> outcomes</a:t>
            </a:r>
            <a:r>
              <a:rPr lang="km-KH" sz="4400" dirty="0"/>
              <a:t> ដែលមានចែងនៅក្នុងម៉ូដែលបន្ស៊ាំនិងកាត់បន្ថយឧស្ម័នផ្ទះកញ្ចក់របស់</a:t>
            </a:r>
            <a:r>
              <a:rPr lang="en-US" sz="4400" dirty="0"/>
              <a:t> </a:t>
            </a:r>
            <a:r>
              <a:rPr lang="en-US" sz="3200" dirty="0"/>
              <a:t>GCF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55531F-2051-45D6-A9FD-6A550FDDAB3A}"/>
              </a:ext>
            </a:extLst>
          </p:cNvPr>
          <p:cNvSpPr txBox="1"/>
          <p:nvPr/>
        </p:nvSpPr>
        <p:spPr>
          <a:xfrm>
            <a:off x="6400800" y="5997677"/>
            <a:ext cx="3932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Virginie and Serena, 2017</a:t>
            </a:r>
          </a:p>
        </p:txBody>
      </p:sp>
    </p:spTree>
    <p:extLst>
      <p:ext uri="{BB962C8B-B14F-4D97-AF65-F5344CB8AC3E}">
        <p14:creationId xmlns:p14="http://schemas.microsoft.com/office/powerpoint/2010/main" val="33221407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D1119-6CE1-4CC9-A8FD-5EE9044DA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GCF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2600F-2BEB-4D62-90B1-865BA45CE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Results Management Framework (RMF)</a:t>
            </a:r>
            <a:r>
              <a:rPr lang="km-KH" sz="6000" dirty="0"/>
              <a:t>វិធិសាស្ត្រដែលមានលក្ខណៈជាវដ្តជីវិតសំរាប់ការគ្រប់គ្រងលទ្ធផលតាមរយៈការវាស់វែងដើម្បីជួយកែលំអការសំរេចចិត្ត តំលាភាព និងគណនេយ្យភាព។ </a:t>
            </a:r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AD1D4B-0C9C-4A12-B511-BBD4226AD8FF}"/>
              </a:ext>
            </a:extLst>
          </p:cNvPr>
          <p:cNvSpPr txBox="1"/>
          <p:nvPr/>
        </p:nvSpPr>
        <p:spPr>
          <a:xfrm>
            <a:off x="6400800" y="5997677"/>
            <a:ext cx="3932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Virginie and Serena, 2017</a:t>
            </a:r>
          </a:p>
        </p:txBody>
      </p:sp>
    </p:spTree>
    <p:extLst>
      <p:ext uri="{BB962C8B-B14F-4D97-AF65-F5344CB8AC3E}">
        <p14:creationId xmlns:p14="http://schemas.microsoft.com/office/powerpoint/2010/main" val="27982515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19388-B782-42DA-91CC-8B609A643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GCF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C00C1-897F-4A88-ADA7-47A326499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764524" cy="3591282"/>
          </a:xfrm>
        </p:spPr>
        <p:txBody>
          <a:bodyPr>
            <a:normAutofit/>
          </a:bodyPr>
          <a:lstStyle/>
          <a:p>
            <a:r>
              <a:rPr lang="en-US" sz="3900" dirty="0"/>
              <a:t>Exit strategy:</a:t>
            </a:r>
            <a:r>
              <a:rPr lang="km-KH" sz="7100" dirty="0"/>
              <a:t>យុទ្ធសាស្ត្រដែលធានាថាសកម្មភាព ផលប្រយោជន៍ និងលទ្ធផលរបស់គំរោងឬកម្មវិធីមាននិរន្តភាពបន្ទាប់ពីអន្តរាគមន៍របស់គំរោង។</a:t>
            </a:r>
            <a:endParaRPr lang="en-US" sz="3900" dirty="0"/>
          </a:p>
          <a:p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693152-7B15-487F-A1F0-FEB469732DB8}"/>
              </a:ext>
            </a:extLst>
          </p:cNvPr>
          <p:cNvSpPr txBox="1"/>
          <p:nvPr/>
        </p:nvSpPr>
        <p:spPr>
          <a:xfrm>
            <a:off x="6400800" y="5997677"/>
            <a:ext cx="3932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Virginie and Serena, 2017</a:t>
            </a:r>
          </a:p>
        </p:txBody>
      </p:sp>
    </p:spTree>
    <p:extLst>
      <p:ext uri="{BB962C8B-B14F-4D97-AF65-F5344CB8AC3E}">
        <p14:creationId xmlns:p14="http://schemas.microsoft.com/office/powerpoint/2010/main" val="1271144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530E0-CDCF-434A-B7BD-FF87210F5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Green Climate Fund-Fund Flow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D1A4E4-0FEF-46B0-AE5E-D888CEDFD22E}"/>
              </a:ext>
            </a:extLst>
          </p:cNvPr>
          <p:cNvSpPr txBox="1"/>
          <p:nvPr/>
        </p:nvSpPr>
        <p:spPr>
          <a:xfrm>
            <a:off x="108374" y="3177458"/>
            <a:ext cx="4839546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m-KH" sz="4000" dirty="0"/>
              <a:t>ប្រទេសអភិវឌ្ឍន៍</a:t>
            </a: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43D39E-799A-4A83-8FAA-7FC034EA20E7}"/>
              </a:ext>
            </a:extLst>
          </p:cNvPr>
          <p:cNvSpPr txBox="1"/>
          <p:nvPr/>
        </p:nvSpPr>
        <p:spPr>
          <a:xfrm>
            <a:off x="6499014" y="3177458"/>
            <a:ext cx="5357706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km-KH" sz="4000" dirty="0"/>
              <a:t>ប្រទេសកំពុងអភិវឌ្ឍន៍</a:t>
            </a:r>
            <a:endParaRPr lang="en-US" sz="40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0A008C7-D3F1-4624-AE2A-DB266E1CC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907280"/>
            <a:ext cx="8596668" cy="113408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8FA836E7-013D-4B18-B0B5-D9E8B2A5DFA4}"/>
              </a:ext>
            </a:extLst>
          </p:cNvPr>
          <p:cNvSpPr/>
          <p:nvPr/>
        </p:nvSpPr>
        <p:spPr>
          <a:xfrm>
            <a:off x="5232400" y="3403600"/>
            <a:ext cx="1005840" cy="325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939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19388-B782-42DA-91CC-8B609A643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GCF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C00C1-897F-4A88-ADA7-47A326499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Funding proposal:</a:t>
            </a:r>
            <a:r>
              <a:rPr lang="km-KH" sz="6000" dirty="0"/>
              <a:t>ឯកសារផ្ទុកនូវព័ត៌មានអំពីសំណើររបស់គំរោងរឺកម្មវិធីបំរែបំរួលអាកាសធាតុ ដែលត្រូវបានដាក់ស្នើរដោយ </a:t>
            </a:r>
            <a:r>
              <a:rPr lang="en-US" sz="6000" dirty="0"/>
              <a:t>AE </a:t>
            </a:r>
            <a:r>
              <a:rPr lang="km-KH" sz="6000" dirty="0"/>
              <a:t>ទៅកាន់ </a:t>
            </a:r>
            <a:r>
              <a:rPr lang="en-US" sz="6000" dirty="0"/>
              <a:t>GCF </a:t>
            </a:r>
            <a:r>
              <a:rPr lang="km-KH" sz="6000" dirty="0"/>
              <a:t>ដើម្បីទទួលបានធនធាន</a:t>
            </a:r>
            <a:r>
              <a:rPr lang="en-US" sz="6000" dirty="0"/>
              <a:t> GCF</a:t>
            </a:r>
            <a:endParaRPr lang="en-US" sz="4000" dirty="0"/>
          </a:p>
          <a:p>
            <a:endParaRPr lang="en-US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C2EFF9-F049-441D-A3DE-E519AE97B808}"/>
              </a:ext>
            </a:extLst>
          </p:cNvPr>
          <p:cNvSpPr txBox="1"/>
          <p:nvPr/>
        </p:nvSpPr>
        <p:spPr>
          <a:xfrm>
            <a:off x="6400800" y="5997677"/>
            <a:ext cx="3932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Virginie and Serena, 2017</a:t>
            </a:r>
          </a:p>
        </p:txBody>
      </p:sp>
    </p:spTree>
    <p:extLst>
      <p:ext uri="{BB962C8B-B14F-4D97-AF65-F5344CB8AC3E}">
        <p14:creationId xmlns:p14="http://schemas.microsoft.com/office/powerpoint/2010/main" val="16961680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6BAF0-732F-4075-A204-ED8C2AB19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Funding Proposal Process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6BC26F8-7E6E-459F-AC1C-C6CB2A599D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17" y="1726943"/>
            <a:ext cx="8364261" cy="4811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799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BD108-304C-4B96-8F4A-C1F646685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Play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364AC-1C78-45CD-A9AC-D0DC151E9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41987"/>
            <a:ext cx="9567879" cy="4399375"/>
          </a:xfrm>
        </p:spPr>
        <p:txBody>
          <a:bodyPr>
            <a:normAutofit lnSpcReduction="10000"/>
          </a:bodyPr>
          <a:lstStyle/>
          <a:p>
            <a:r>
              <a:rPr lang="km-KH" sz="5400" dirty="0"/>
              <a:t>ធ្វើការសិក្សាលើ </a:t>
            </a:r>
            <a:r>
              <a:rPr lang="en-US" sz="4000" dirty="0"/>
              <a:t>Concept Note</a:t>
            </a:r>
          </a:p>
          <a:p>
            <a:r>
              <a:rPr lang="km-KH" sz="5400" dirty="0"/>
              <a:t>ធ្វើការពិភាក្សាក្នុងក្រុមរបស់អ្នកថាតើគួរសំរេចចិត្តយ៉ាងណាទៅលើឯកសារនេះ</a:t>
            </a:r>
          </a:p>
          <a:p>
            <a:r>
              <a:rPr lang="km-KH" sz="5400" dirty="0"/>
              <a:t>ធ្វើការពិភាក្សាជាមួយអង្គភាពផ្សេងដើម្បីធ្វើការសំរេចចិត្តលើឯកសារនេះ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9564322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B098C-31CE-4C96-B649-28710A0CF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m-KH" sz="7200" dirty="0"/>
              <a:t>សង្ខេប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4E9ED-F568-46DC-BF57-54DF4E923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m-KH" sz="8000" dirty="0"/>
              <a:t>ប្រវត្តិរូបសង្ខេបរបស់</a:t>
            </a:r>
            <a:r>
              <a:rPr lang="en-US" sz="8000" dirty="0"/>
              <a:t> GCF</a:t>
            </a:r>
            <a:endParaRPr lang="km-KH" sz="8000" dirty="0"/>
          </a:p>
          <a:p>
            <a:r>
              <a:rPr lang="km-KH" sz="8000" dirty="0"/>
              <a:t>វាក្យស័ព្ទរបស់</a:t>
            </a:r>
            <a:r>
              <a:rPr lang="en-US" sz="8000" dirty="0"/>
              <a:t>GCF</a:t>
            </a:r>
          </a:p>
        </p:txBody>
      </p:sp>
    </p:spTree>
    <p:extLst>
      <p:ext uri="{BB962C8B-B14F-4D97-AF65-F5344CB8AC3E}">
        <p14:creationId xmlns:p14="http://schemas.microsoft.com/office/powerpoint/2010/main" val="19104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530E0-CDCF-434A-B7BD-FF87210F5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Green Climate Fund- To 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40204-7C50-4004-8E27-26DE2CDD3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2323"/>
            <a:ext cx="10462614" cy="4419040"/>
          </a:xfrm>
        </p:spPr>
        <p:txBody>
          <a:bodyPr>
            <a:normAutofit/>
          </a:bodyPr>
          <a:lstStyle/>
          <a:p>
            <a:r>
              <a:rPr lang="en-US" sz="3600" dirty="0"/>
              <a:t>No. of projects: 129</a:t>
            </a:r>
          </a:p>
          <a:p>
            <a:r>
              <a:rPr lang="en-US" sz="3600" dirty="0" err="1"/>
              <a:t>Tonnes</a:t>
            </a:r>
            <a:r>
              <a:rPr lang="en-US" sz="3600" dirty="0"/>
              <a:t> of CO2 equivalent avoided: 1.6b</a:t>
            </a:r>
          </a:p>
          <a:p>
            <a:r>
              <a:rPr lang="en-US" sz="3600" dirty="0"/>
              <a:t>Anticipated number of people with increased resilience: 352.7m</a:t>
            </a:r>
          </a:p>
          <a:p>
            <a:r>
              <a:rPr lang="en-US" sz="3600" dirty="0"/>
              <a:t>Total GCF financing committed (USD): 5.6b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371CFE-ECDF-49FD-B615-3126F95827D7}"/>
              </a:ext>
            </a:extLst>
          </p:cNvPr>
          <p:cNvSpPr txBox="1"/>
          <p:nvPr/>
        </p:nvSpPr>
        <p:spPr>
          <a:xfrm>
            <a:off x="7905134" y="5997678"/>
            <a:ext cx="2113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GCF</a:t>
            </a:r>
          </a:p>
        </p:txBody>
      </p:sp>
    </p:spTree>
    <p:extLst>
      <p:ext uri="{BB962C8B-B14F-4D97-AF65-F5344CB8AC3E}">
        <p14:creationId xmlns:p14="http://schemas.microsoft.com/office/powerpoint/2010/main" val="3567274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6E1B5-3D82-43C6-AB8F-412E4ED3A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14633"/>
            <a:ext cx="8596668" cy="1320800"/>
          </a:xfrm>
        </p:spPr>
        <p:txBody>
          <a:bodyPr/>
          <a:lstStyle/>
          <a:p>
            <a:r>
              <a:rPr lang="en-US" dirty="0"/>
              <a:t>GCF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34941-044A-4D85-BC58-255EDF260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977AE9-0730-4DBD-A8DE-1E98D49835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606" y="870478"/>
            <a:ext cx="9104826" cy="518299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E849835-8867-4046-91D5-F0F4106815B6}"/>
              </a:ext>
            </a:extLst>
          </p:cNvPr>
          <p:cNvSpPr txBox="1"/>
          <p:nvPr/>
        </p:nvSpPr>
        <p:spPr>
          <a:xfrm>
            <a:off x="9783098" y="5742038"/>
            <a:ext cx="2113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GCF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E7FB94-9602-47F6-8F88-F1D5F18B27A6}"/>
              </a:ext>
            </a:extLst>
          </p:cNvPr>
          <p:cNvSpPr txBox="1"/>
          <p:nvPr/>
        </p:nvSpPr>
        <p:spPr>
          <a:xfrm>
            <a:off x="398208" y="6239989"/>
            <a:ext cx="8875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Reference: </a:t>
            </a:r>
            <a:r>
              <a:rPr lang="en-US" dirty="0">
                <a:hlinkClick r:id="rId3"/>
              </a:rPr>
              <a:t>https://www.greenclimate.fund/about/secretariat#structure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41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63AB7-971C-41D3-94E2-AFA58E888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GCF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69676-5012-4319-8D92-F7BE12F7D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National Designated Authority (NDA): </a:t>
            </a:r>
            <a:r>
              <a:rPr lang="km-KH" sz="4800" dirty="0"/>
              <a:t>អង្គភាពទំនាក់ទំនងចំបងរវាងប្រទេសនិងមូលនិធិ។ </a:t>
            </a:r>
            <a:r>
              <a:rPr lang="en-US" sz="3500" dirty="0"/>
              <a:t>NDA</a:t>
            </a:r>
            <a:r>
              <a:rPr lang="en-US" sz="4800" dirty="0"/>
              <a:t> </a:t>
            </a:r>
            <a:r>
              <a:rPr lang="km-KH" sz="4800" dirty="0"/>
              <a:t>ចូលរួមក្នុងការធានាថាសកម្មភាពដែលគាំទ្រដោយមូលនិធិគឺស្របទៅតាមគោលដៅនិងអាទិភាពយុត្តិសាស្ត្រថ្នាក់ជាតិនិងជួយជ្រោមជ្រែងក្នុងការជំរុញសកម្មភាពដែលមានមហិច្ឆតាលើផ្នែកបន្សាំនិងកាត់បន្ថយឧស្ម័នផ្ទះកញ្ចក់ទៅតាមតំរូវការថ្នាក់ជាតិ។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5153BA-7D52-4540-9C9D-7E5D075EC4C5}"/>
              </a:ext>
            </a:extLst>
          </p:cNvPr>
          <p:cNvSpPr txBox="1"/>
          <p:nvPr/>
        </p:nvSpPr>
        <p:spPr>
          <a:xfrm>
            <a:off x="6400800" y="5997677"/>
            <a:ext cx="3932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Virginie and Serena, 2017</a:t>
            </a:r>
          </a:p>
        </p:txBody>
      </p:sp>
    </p:spTree>
    <p:extLst>
      <p:ext uri="{BB962C8B-B14F-4D97-AF65-F5344CB8AC3E}">
        <p14:creationId xmlns:p14="http://schemas.microsoft.com/office/powerpoint/2010/main" val="463309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0E070-087E-41BA-9D67-15E9A23B8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GCF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79110-1066-42A4-9F6D-6D0FAD779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12491"/>
            <a:ext cx="9646537" cy="4286864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Accredited Entity (AE): </a:t>
            </a:r>
            <a:r>
              <a:rPr lang="km-KH" sz="5400" dirty="0"/>
              <a:t>អង្គភាពដែលទទួលស្គាល់ដោយក្រុមប្រឹក្សាភិបាលស្របទៅតាមបទដ្ឋានអភិបាលកិច្ចនិងសេចក្តីសំរេចរបស់ក្រុមប្រឹក្សាភិបាល។</a:t>
            </a:r>
            <a:r>
              <a:rPr lang="en-US" sz="5400" dirty="0"/>
              <a:t> </a:t>
            </a:r>
            <a:r>
              <a:rPr lang="en-US" sz="3900" dirty="0"/>
              <a:t>AE</a:t>
            </a:r>
            <a:r>
              <a:rPr lang="km-KH" sz="5400" dirty="0"/>
              <a:t>មានតួនាទីគ្រប់គ្រងទូទៅលើគំរោងនានាដែលបានដាក់បញ្ជូនមក</a:t>
            </a:r>
            <a:r>
              <a:rPr lang="en-US" sz="3900" dirty="0"/>
              <a:t>GCF</a:t>
            </a:r>
            <a:r>
              <a:rPr lang="km-KH" sz="5400" dirty="0"/>
              <a:t>កាន់តាមរយៈ</a:t>
            </a:r>
            <a:r>
              <a:rPr lang="en-US" sz="4300" dirty="0"/>
              <a:t>AE</a:t>
            </a:r>
            <a:r>
              <a:rPr lang="km-KH" sz="5400" dirty="0"/>
              <a:t>នេះ។</a:t>
            </a:r>
          </a:p>
          <a:p>
            <a:pPr marL="0" indent="0">
              <a:buNone/>
            </a:pPr>
            <a:endParaRPr lang="km-KH" sz="5400" dirty="0"/>
          </a:p>
          <a:p>
            <a:pPr marL="0" indent="0">
              <a:buNone/>
            </a:pPr>
            <a:r>
              <a:rPr lang="km-KH" sz="5400" dirty="0">
                <a:sym typeface="Wingdings" panose="05000000000000000000" pitchFamily="2" charset="2"/>
              </a:rPr>
              <a:t>	ស្ថាប័នរដ្ឋ		វិស័យឯកជន	 	ធនាគារ</a:t>
            </a:r>
            <a:endParaRPr lang="en-US" sz="5400" dirty="0"/>
          </a:p>
          <a:p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7073D6-91BA-4D9C-BCB8-805767F84603}"/>
              </a:ext>
            </a:extLst>
          </p:cNvPr>
          <p:cNvSpPr txBox="1"/>
          <p:nvPr/>
        </p:nvSpPr>
        <p:spPr>
          <a:xfrm>
            <a:off x="6400800" y="5997677"/>
            <a:ext cx="3932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Virginie and Serena, 2017</a:t>
            </a:r>
          </a:p>
        </p:txBody>
      </p:sp>
    </p:spTree>
    <p:extLst>
      <p:ext uri="{BB962C8B-B14F-4D97-AF65-F5344CB8AC3E}">
        <p14:creationId xmlns:p14="http://schemas.microsoft.com/office/powerpoint/2010/main" val="3286764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19388-B782-42DA-91CC-8B609A643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4735"/>
          </a:xfrm>
        </p:spPr>
        <p:txBody>
          <a:bodyPr/>
          <a:lstStyle/>
          <a:p>
            <a:r>
              <a:rPr lang="en-US" dirty="0"/>
              <a:t>GCF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C00C1-897F-4A88-ADA7-47A326499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70422"/>
            <a:ext cx="8596668" cy="2863694"/>
          </a:xfrm>
        </p:spPr>
        <p:txBody>
          <a:bodyPr>
            <a:normAutofit/>
          </a:bodyPr>
          <a:lstStyle/>
          <a:p>
            <a:r>
              <a:rPr lang="en-US" sz="3600" dirty="0"/>
              <a:t>Executing Entity (EE):</a:t>
            </a:r>
            <a:r>
              <a:rPr lang="km-KH" sz="2800" dirty="0"/>
              <a:t> </a:t>
            </a:r>
            <a:r>
              <a:rPr lang="km-KH" sz="4800" dirty="0"/>
              <a:t>អង្គភាពទទួលប្រតិបត្តិសកម្មភាពស្របតាមលក្ខខ័ណ្ឌគាំទ្រដោយ</a:t>
            </a:r>
            <a:r>
              <a:rPr lang="en-US" sz="3600" dirty="0"/>
              <a:t>GCF</a:t>
            </a:r>
            <a:r>
              <a:rPr lang="km-KH" sz="4800" dirty="0"/>
              <a:t>ក្រោមការពិនិត្យតាមដានរបស់</a:t>
            </a:r>
            <a:r>
              <a:rPr lang="en-US" sz="2800" dirty="0"/>
              <a:t> </a:t>
            </a:r>
            <a:r>
              <a:rPr lang="en-US" sz="3600" dirty="0"/>
              <a:t>AE</a:t>
            </a:r>
            <a:r>
              <a:rPr lang="km-KH" sz="4800" dirty="0"/>
              <a:t>។</a:t>
            </a:r>
            <a:r>
              <a:rPr lang="en-US" sz="2800" dirty="0"/>
              <a:t> </a:t>
            </a:r>
            <a:r>
              <a:rPr lang="en-US" sz="3600" dirty="0"/>
              <a:t>AE</a:t>
            </a:r>
            <a:r>
              <a:rPr lang="km-KH" sz="4800" dirty="0"/>
              <a:t>ក៏អាចបំពេញមុខងារជា</a:t>
            </a:r>
            <a:r>
              <a:rPr lang="en-US" sz="3600" dirty="0"/>
              <a:t>EE</a:t>
            </a:r>
            <a:r>
              <a:rPr lang="km-KH" sz="4800" dirty="0"/>
              <a:t>បាន។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A6687A-034A-4BCE-B1C4-4C69ACA44AD0}"/>
              </a:ext>
            </a:extLst>
          </p:cNvPr>
          <p:cNvSpPr txBox="1"/>
          <p:nvPr/>
        </p:nvSpPr>
        <p:spPr>
          <a:xfrm>
            <a:off x="6400800" y="5997677"/>
            <a:ext cx="3932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Virginie and Serena, 2017</a:t>
            </a:r>
          </a:p>
        </p:txBody>
      </p:sp>
    </p:spTree>
    <p:extLst>
      <p:ext uri="{BB962C8B-B14F-4D97-AF65-F5344CB8AC3E}">
        <p14:creationId xmlns:p14="http://schemas.microsoft.com/office/powerpoint/2010/main" val="2927679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B95F8-5140-4EF7-9DEF-1C49C41EA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60440"/>
            <a:ext cx="8596668" cy="934065"/>
          </a:xfrm>
        </p:spPr>
        <p:txBody>
          <a:bodyPr/>
          <a:lstStyle/>
          <a:p>
            <a:r>
              <a:rPr lang="en-US" dirty="0"/>
              <a:t>GCF Terminology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A23A63C-A8E6-4E08-80CC-57A6145EBE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1628169"/>
              </p:ext>
            </p:extLst>
          </p:nvPr>
        </p:nvGraphicFramePr>
        <p:xfrm>
          <a:off x="-954299" y="1651820"/>
          <a:ext cx="9036409" cy="45965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Arrow: Down 5">
            <a:extLst>
              <a:ext uri="{FF2B5EF4-FFF2-40B4-BE49-F238E27FC236}">
                <a16:creationId xmlns:a16="http://schemas.microsoft.com/office/drawing/2014/main" id="{B3961445-5421-4EB3-8DF9-BF00B0A6B852}"/>
              </a:ext>
            </a:extLst>
          </p:cNvPr>
          <p:cNvSpPr/>
          <p:nvPr/>
        </p:nvSpPr>
        <p:spPr>
          <a:xfrm>
            <a:off x="462114" y="1651820"/>
            <a:ext cx="1563329" cy="459658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Fund Flow</a:t>
            </a:r>
          </a:p>
        </p:txBody>
      </p:sp>
      <p:sp>
        <p:nvSpPr>
          <p:cNvPr id="8" name="Arrow: Up 7">
            <a:extLst>
              <a:ext uri="{FF2B5EF4-FFF2-40B4-BE49-F238E27FC236}">
                <a16:creationId xmlns:a16="http://schemas.microsoft.com/office/drawing/2014/main" id="{A2D461BC-235E-4D78-A637-2B3160DE4C5B}"/>
              </a:ext>
            </a:extLst>
          </p:cNvPr>
          <p:cNvSpPr/>
          <p:nvPr/>
        </p:nvSpPr>
        <p:spPr>
          <a:xfrm>
            <a:off x="5584715" y="1543665"/>
            <a:ext cx="2497395" cy="4704735"/>
          </a:xfrm>
          <a:prstGeom prst="up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Grant: Reporting</a:t>
            </a:r>
          </a:p>
        </p:txBody>
      </p:sp>
      <p:sp>
        <p:nvSpPr>
          <p:cNvPr id="11" name="Arrow: Up 10">
            <a:extLst>
              <a:ext uri="{FF2B5EF4-FFF2-40B4-BE49-F238E27FC236}">
                <a16:creationId xmlns:a16="http://schemas.microsoft.com/office/drawing/2014/main" id="{FAAB940E-45EA-4149-8D56-A7FD1DEFC71B}"/>
              </a:ext>
            </a:extLst>
          </p:cNvPr>
          <p:cNvSpPr/>
          <p:nvPr/>
        </p:nvSpPr>
        <p:spPr>
          <a:xfrm>
            <a:off x="8249825" y="1543664"/>
            <a:ext cx="2497395" cy="4704735"/>
          </a:xfrm>
          <a:prstGeom prst="up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Loan: Reimbursement</a:t>
            </a:r>
          </a:p>
        </p:txBody>
      </p:sp>
    </p:spTree>
    <p:extLst>
      <p:ext uri="{BB962C8B-B14F-4D97-AF65-F5344CB8AC3E}">
        <p14:creationId xmlns:p14="http://schemas.microsoft.com/office/powerpoint/2010/main" val="243828681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1377</TotalTime>
  <Words>1883</Words>
  <Application>Microsoft Office PowerPoint</Application>
  <PresentationFormat>Widescreen</PresentationFormat>
  <Paragraphs>134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Cambria Math</vt:lpstr>
      <vt:lpstr>DaunPenh</vt:lpstr>
      <vt:lpstr>Trebuchet MS</vt:lpstr>
      <vt:lpstr>Wingdings</vt:lpstr>
      <vt:lpstr>Wingdings 3</vt:lpstr>
      <vt:lpstr>Facet</vt:lpstr>
      <vt:lpstr>GCF Background and Terminology</vt:lpstr>
      <vt:lpstr>GCF Timeline</vt:lpstr>
      <vt:lpstr>Green Climate Fund-Fund Flow</vt:lpstr>
      <vt:lpstr>Green Climate Fund- To date</vt:lpstr>
      <vt:lpstr>GCF Structure</vt:lpstr>
      <vt:lpstr>GCF Terminology</vt:lpstr>
      <vt:lpstr>GCF Terminology</vt:lpstr>
      <vt:lpstr>GCF Terminology</vt:lpstr>
      <vt:lpstr>GCF Terminology</vt:lpstr>
      <vt:lpstr>GCF Terminology</vt:lpstr>
      <vt:lpstr>GCF Terminology</vt:lpstr>
      <vt:lpstr>GCF Terminology</vt:lpstr>
      <vt:lpstr>GCF Terminology</vt:lpstr>
      <vt:lpstr>GCF Terminology</vt:lpstr>
      <vt:lpstr>GCF Terminology</vt:lpstr>
      <vt:lpstr>GCF Terminology</vt:lpstr>
      <vt:lpstr>GCF Terminology</vt:lpstr>
      <vt:lpstr>GCF Terminology</vt:lpstr>
      <vt:lpstr>GCF Terminology</vt:lpstr>
      <vt:lpstr>GCF Terminology</vt:lpstr>
      <vt:lpstr>GCF Terminology</vt:lpstr>
      <vt:lpstr>GCF Terminology</vt:lpstr>
      <vt:lpstr>GCF Terminology</vt:lpstr>
      <vt:lpstr>PowerPoint Presentation</vt:lpstr>
      <vt:lpstr>GCF Terminology</vt:lpstr>
      <vt:lpstr>GCF Terminology</vt:lpstr>
      <vt:lpstr>GCF Terminology</vt:lpstr>
      <vt:lpstr>GCF Terminology</vt:lpstr>
      <vt:lpstr>GCF Terminology</vt:lpstr>
      <vt:lpstr>GCF Terminology</vt:lpstr>
      <vt:lpstr>Developing Funding Proposal Process</vt:lpstr>
      <vt:lpstr>Role Play</vt:lpstr>
      <vt:lpstr>សង្ខេប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Change Adaptation Fund and GCF</dc:title>
  <dc:creator>Thida Tieng</dc:creator>
  <cp:lastModifiedBy>Thida Tieng</cp:lastModifiedBy>
  <cp:revision>183</cp:revision>
  <dcterms:created xsi:type="dcterms:W3CDTF">2020-06-05T02:31:19Z</dcterms:created>
  <dcterms:modified xsi:type="dcterms:W3CDTF">2020-06-13T01:37:01Z</dcterms:modified>
</cp:coreProperties>
</file>